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4"/>
  </p:sldMasterIdLst>
  <p:notesMasterIdLst>
    <p:notesMasterId r:id="rId23"/>
  </p:notesMasterIdLst>
  <p:sldIdLst>
    <p:sldId id="282" r:id="rId5"/>
    <p:sldId id="283" r:id="rId6"/>
    <p:sldId id="289" r:id="rId7"/>
    <p:sldId id="290" r:id="rId8"/>
    <p:sldId id="295" r:id="rId9"/>
    <p:sldId id="296" r:id="rId10"/>
    <p:sldId id="297" r:id="rId11"/>
    <p:sldId id="298" r:id="rId12"/>
    <p:sldId id="299" r:id="rId13"/>
    <p:sldId id="300" r:id="rId14"/>
    <p:sldId id="286" r:id="rId15"/>
    <p:sldId id="301" r:id="rId16"/>
    <p:sldId id="302" r:id="rId17"/>
    <p:sldId id="303" r:id="rId18"/>
    <p:sldId id="304" r:id="rId19"/>
    <p:sldId id="305" r:id="rId20"/>
    <p:sldId id="264" r:id="rId21"/>
    <p:sldId id="25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86E70A-C516-A0C4-A3F2-5782A8A3B308}" name="v w" initials="vw" userId="31747442a96ade67" providerId="Windows Live"/>
  <p188:author id="{B2CCDF8C-4FD3-E6D7-671A-08C435F33777}" name="Sarah Rawlings" initials="SR" userId="S::sarah@sarahrawlings.co.uk::c554fdaa-f574-4f51-8fee-b222fa333f93" providerId="AD"/>
  <p188:author id="{66217DBE-165B-2719-ADD5-0B2FDDCF772B}" name="Ann-Marie Leighton" initials="AML" userId="S::AnnMarie.Leighton@gloucester.gov.uk::11c6c8c5-f13d-4fcc-874f-073bf6066a10" providerId="AD"/>
  <p188:author id="{B5BFD7BE-C3D6-E13C-36E8-D59751690E65}" name="Louisa Davies" initials="LD" userId="S::louisa.davies@gloucester.gov.uk::ff48323a-591f-401d-b8ff-f97e3a1ac1e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CAA7"/>
    <a:srgbClr val="C43CAE"/>
    <a:srgbClr val="ED7D31"/>
    <a:srgbClr val="97E4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049D6C-1A8B-656E-1278-AE1FD4869181}" v="357" dt="2024-07-04T13:23:35.972"/>
    <p1510:client id="{A0BBD445-A24F-39B2-8FD6-A8A0EA1B6E7E}" v="466" dt="2024-07-03T09:20:10.1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00" autoAdjust="0"/>
    <p:restoredTop sz="86531" autoAdjust="0"/>
  </p:normalViewPr>
  <p:slideViewPr>
    <p:cSldViewPr snapToGrid="0">
      <p:cViewPr varScale="1">
        <p:scale>
          <a:sx n="58" d="100"/>
          <a:sy n="58" d="100"/>
        </p:scale>
        <p:origin x="260" y="36"/>
      </p:cViewPr>
      <p:guideLst/>
    </p:cSldViewPr>
  </p:slideViewPr>
  <p:outlineViewPr>
    <p:cViewPr>
      <p:scale>
        <a:sx n="33" d="100"/>
        <a:sy n="33" d="100"/>
      </p:scale>
      <p:origin x="0" y="-117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Marie Leighton" userId="S::annmarie.leighton@gloucester.gov.uk::11c6c8c5-f13d-4fcc-874f-073bf6066a10" providerId="AD" clId="Web-{A0BBD445-A24F-39B2-8FD6-A8A0EA1B6E7E}"/>
    <pc:docChg chg="modSld">
      <pc:chgData name="Ann-Marie Leighton" userId="S::annmarie.leighton@gloucester.gov.uk::11c6c8c5-f13d-4fcc-874f-073bf6066a10" providerId="AD" clId="Web-{A0BBD445-A24F-39B2-8FD6-A8A0EA1B6E7E}" dt="2024-07-03T09:20:10.153" v="238" actId="20577"/>
      <pc:docMkLst>
        <pc:docMk/>
      </pc:docMkLst>
      <pc:sldChg chg="modSp">
        <pc:chgData name="Ann-Marie Leighton" userId="S::annmarie.leighton@gloucester.gov.uk::11c6c8c5-f13d-4fcc-874f-073bf6066a10" providerId="AD" clId="Web-{A0BBD445-A24F-39B2-8FD6-A8A0EA1B6E7E}" dt="2024-07-03T09:20:10.153" v="238" actId="20577"/>
        <pc:sldMkLst>
          <pc:docMk/>
          <pc:sldMk cId="290926554" sldId="283"/>
        </pc:sldMkLst>
        <pc:spChg chg="mod">
          <ac:chgData name="Ann-Marie Leighton" userId="S::annmarie.leighton@gloucester.gov.uk::11c6c8c5-f13d-4fcc-874f-073bf6066a10" providerId="AD" clId="Web-{A0BBD445-A24F-39B2-8FD6-A8A0EA1B6E7E}" dt="2024-07-03T09:20:10.153" v="238" actId="20577"/>
          <ac:spMkLst>
            <pc:docMk/>
            <pc:sldMk cId="290926554" sldId="283"/>
            <ac:spMk id="3" creationId="{327211B1-CB59-DB4C-C9B0-6DFA182F2CAD}"/>
          </ac:spMkLst>
        </pc:spChg>
      </pc:sldChg>
    </pc:docChg>
  </pc:docChgLst>
  <pc:docChgLst>
    <pc:chgData name="Natalie Simpson" userId="S::natalie.simpson@gloucester.gov.uk::f2d9045d-8cbc-4a10-bcd9-9c8f30ae177c" providerId="AD" clId="Web-{4B7F3613-5B16-7B9C-E693-E6EAF10E93BC}"/>
    <pc:docChg chg="modSld">
      <pc:chgData name="Natalie Simpson" userId="S::natalie.simpson@gloucester.gov.uk::f2d9045d-8cbc-4a10-bcd9-9c8f30ae177c" providerId="AD" clId="Web-{4B7F3613-5B16-7B9C-E693-E6EAF10E93BC}" dt="2024-07-01T11:40:41.303" v="164" actId="20577"/>
      <pc:docMkLst>
        <pc:docMk/>
      </pc:docMkLst>
      <pc:sldChg chg="modSp delCm modCm">
        <pc:chgData name="Natalie Simpson" userId="S::natalie.simpson@gloucester.gov.uk::f2d9045d-8cbc-4a10-bcd9-9c8f30ae177c" providerId="AD" clId="Web-{4B7F3613-5B16-7B9C-E693-E6EAF10E93BC}" dt="2024-07-01T11:40:11.396" v="163" actId="20577"/>
        <pc:sldMkLst>
          <pc:docMk/>
          <pc:sldMk cId="147631945" sldId="286"/>
        </pc:sldMkLst>
        <pc:spChg chg="mod">
          <ac:chgData name="Natalie Simpson" userId="S::natalie.simpson@gloucester.gov.uk::f2d9045d-8cbc-4a10-bcd9-9c8f30ae177c" providerId="AD" clId="Web-{4B7F3613-5B16-7B9C-E693-E6EAF10E93BC}" dt="2024-07-01T11:40:11.396" v="163" actId="20577"/>
          <ac:spMkLst>
            <pc:docMk/>
            <pc:sldMk cId="147631945" sldId="286"/>
            <ac:spMk id="13" creationId="{8B78E628-9E17-088A-7448-F6903B07CA82}"/>
          </ac:spMkLst>
        </pc:spChg>
        <pc:spChg chg="mod">
          <ac:chgData name="Natalie Simpson" userId="S::natalie.simpson@gloucester.gov.uk::f2d9045d-8cbc-4a10-bcd9-9c8f30ae177c" providerId="AD" clId="Web-{4B7F3613-5B16-7B9C-E693-E6EAF10E93BC}" dt="2024-07-01T09:43:33.707" v="99" actId="20577"/>
          <ac:spMkLst>
            <pc:docMk/>
            <pc:sldMk cId="147631945" sldId="286"/>
            <ac:spMk id="18" creationId="{924BC12C-C7C3-454B-89B1-A85BE2A87F3E}"/>
          </ac:spMkLst>
        </pc:spChg>
        <pc:extLst>
          <p:ext xmlns:p="http://schemas.openxmlformats.org/presentationml/2006/main" uri="{D6D511B9-2390-475A-947B-AFAB55BFBCF1}">
            <pc226:cmChg xmlns:pc226="http://schemas.microsoft.com/office/powerpoint/2022/06/main/command" chg="del mod">
              <pc226:chgData name="Natalie Simpson" userId="S::natalie.simpson@gloucester.gov.uk::f2d9045d-8cbc-4a10-bcd9-9c8f30ae177c" providerId="AD" clId="Web-{4B7F3613-5B16-7B9C-E693-E6EAF10E93BC}" dt="2024-07-01T09:43:38.458" v="100"/>
              <pc2:cmMkLst xmlns:pc2="http://schemas.microsoft.com/office/powerpoint/2019/9/main/command">
                <pc:docMk/>
                <pc:sldMk cId="147631945" sldId="286"/>
                <pc2:cmMk id="{824B1A24-8BF9-436B-A213-5C9C8CD0777D}"/>
              </pc2:cmMkLst>
            </pc226:cmChg>
            <pc226:cmChg xmlns:pc226="http://schemas.microsoft.com/office/powerpoint/2022/06/main/command" chg="del mod">
              <pc226:chgData name="Natalie Simpson" userId="S::natalie.simpson@gloucester.gov.uk::f2d9045d-8cbc-4a10-bcd9-9c8f30ae177c" providerId="AD" clId="Web-{4B7F3613-5B16-7B9C-E693-E6EAF10E93BC}" dt="2024-07-01T11:39:46.974" v="158"/>
              <pc2:cmMkLst xmlns:pc2="http://schemas.microsoft.com/office/powerpoint/2019/9/main/command">
                <pc:docMk/>
                <pc:sldMk cId="147631945" sldId="286"/>
                <pc2:cmMk id="{25941E4F-43ED-0644-AACB-8C8DE07A919C}"/>
              </pc2:cmMkLst>
            </pc226:cmChg>
          </p:ext>
        </pc:extLst>
      </pc:sldChg>
      <pc:sldChg chg="modSp delCm">
        <pc:chgData name="Natalie Simpson" userId="S::natalie.simpson@gloucester.gov.uk::f2d9045d-8cbc-4a10-bcd9-9c8f30ae177c" providerId="AD" clId="Web-{4B7F3613-5B16-7B9C-E693-E6EAF10E93BC}" dt="2024-07-01T09:42:25.594" v="76"/>
        <pc:sldMkLst>
          <pc:docMk/>
          <pc:sldMk cId="3223523389" sldId="299"/>
        </pc:sldMkLst>
        <pc:spChg chg="mod">
          <ac:chgData name="Natalie Simpson" userId="S::natalie.simpson@gloucester.gov.uk::f2d9045d-8cbc-4a10-bcd9-9c8f30ae177c" providerId="AD" clId="Web-{4B7F3613-5B16-7B9C-E693-E6EAF10E93BC}" dt="2024-07-01T09:42:22.547" v="75" actId="20577"/>
          <ac:spMkLst>
            <pc:docMk/>
            <pc:sldMk cId="3223523389" sldId="299"/>
            <ac:spMk id="12" creationId="{6250DE08-1AC2-F249-4FE3-A80B74CA3C46}"/>
          </ac:spMkLst>
        </pc:spChg>
        <pc:extLst>
          <p:ext xmlns:p="http://schemas.openxmlformats.org/presentationml/2006/main" uri="{D6D511B9-2390-475A-947B-AFAB55BFBCF1}">
            <pc226:cmChg xmlns:pc226="http://schemas.microsoft.com/office/powerpoint/2022/06/main/command" chg="del">
              <pc226:chgData name="Natalie Simpson" userId="S::natalie.simpson@gloucester.gov.uk::f2d9045d-8cbc-4a10-bcd9-9c8f30ae177c" providerId="AD" clId="Web-{4B7F3613-5B16-7B9C-E693-E6EAF10E93BC}" dt="2024-07-01T09:42:25.594" v="76"/>
              <pc2:cmMkLst xmlns:pc2="http://schemas.microsoft.com/office/powerpoint/2019/9/main/command">
                <pc:docMk/>
                <pc:sldMk cId="3223523389" sldId="299"/>
                <pc2:cmMk id="{1F1CF0E3-D913-4254-8C9F-293CE292ECD1}"/>
              </pc2:cmMkLst>
            </pc226:cmChg>
          </p:ext>
        </pc:extLst>
      </pc:sldChg>
      <pc:sldChg chg="modSp delCm modCm">
        <pc:chgData name="Natalie Simpson" userId="S::natalie.simpson@gloucester.gov.uk::f2d9045d-8cbc-4a10-bcd9-9c8f30ae177c" providerId="AD" clId="Web-{4B7F3613-5B16-7B9C-E693-E6EAF10E93BC}" dt="2024-07-01T09:41:49.888" v="62"/>
        <pc:sldMkLst>
          <pc:docMk/>
          <pc:sldMk cId="2137756627" sldId="300"/>
        </pc:sldMkLst>
        <pc:spChg chg="mod">
          <ac:chgData name="Natalie Simpson" userId="S::natalie.simpson@gloucester.gov.uk::f2d9045d-8cbc-4a10-bcd9-9c8f30ae177c" providerId="AD" clId="Web-{4B7F3613-5B16-7B9C-E693-E6EAF10E93BC}" dt="2024-07-01T09:41:49.779" v="61" actId="20577"/>
          <ac:spMkLst>
            <pc:docMk/>
            <pc:sldMk cId="2137756627" sldId="300"/>
            <ac:spMk id="9" creationId="{D4D04498-AC0A-9449-1E4B-71A8AC076AC9}"/>
          </ac:spMkLst>
        </pc:spChg>
        <pc:extLst>
          <p:ext xmlns:p="http://schemas.openxmlformats.org/presentationml/2006/main" uri="{D6D511B9-2390-475A-947B-AFAB55BFBCF1}">
            <pc226:cmChg xmlns:pc226="http://schemas.microsoft.com/office/powerpoint/2022/06/main/command" chg="del mod">
              <pc226:chgData name="Natalie Simpson" userId="S::natalie.simpson@gloucester.gov.uk::f2d9045d-8cbc-4a10-bcd9-9c8f30ae177c" providerId="AD" clId="Web-{4B7F3613-5B16-7B9C-E693-E6EAF10E93BC}" dt="2024-07-01T09:41:49.888" v="62"/>
              <pc2:cmMkLst xmlns:pc2="http://schemas.microsoft.com/office/powerpoint/2019/9/main/command">
                <pc:docMk/>
                <pc:sldMk cId="2137756627" sldId="300"/>
                <pc2:cmMk id="{473E7306-D24C-4069-A26B-27FAD759B3CD}"/>
              </pc2:cmMkLst>
            </pc226:cmChg>
          </p:ext>
        </pc:extLst>
      </pc:sldChg>
      <pc:sldChg chg="modSp delCm modCm">
        <pc:chgData name="Natalie Simpson" userId="S::natalie.simpson@gloucester.gov.uk::f2d9045d-8cbc-4a10-bcd9-9c8f30ae177c" providerId="AD" clId="Web-{4B7F3613-5B16-7B9C-E693-E6EAF10E93BC}" dt="2024-07-01T11:04:36.492" v="137"/>
        <pc:sldMkLst>
          <pc:docMk/>
          <pc:sldMk cId="514034380" sldId="301"/>
        </pc:sldMkLst>
        <pc:graphicFrameChg chg="modGraphic">
          <ac:chgData name="Natalie Simpson" userId="S::natalie.simpson@gloucester.gov.uk::f2d9045d-8cbc-4a10-bcd9-9c8f30ae177c" providerId="AD" clId="Web-{4B7F3613-5B16-7B9C-E693-E6EAF10E93BC}" dt="2024-07-01T11:04:33.351" v="136" actId="20577"/>
          <ac:graphicFrameMkLst>
            <pc:docMk/>
            <pc:sldMk cId="514034380" sldId="301"/>
            <ac:graphicFrameMk id="7" creationId="{300774DB-0A01-FC7E-9485-D011DA26C36E}"/>
          </ac:graphicFrameMkLst>
        </pc:graphicFrameChg>
        <pc:extLst>
          <p:ext xmlns:p="http://schemas.openxmlformats.org/presentationml/2006/main" uri="{D6D511B9-2390-475A-947B-AFAB55BFBCF1}">
            <pc226:cmChg xmlns:pc226="http://schemas.microsoft.com/office/powerpoint/2022/06/main/command" chg="del mod">
              <pc226:chgData name="Natalie Simpson" userId="S::natalie.simpson@gloucester.gov.uk::f2d9045d-8cbc-4a10-bcd9-9c8f30ae177c" providerId="AD" clId="Web-{4B7F3613-5B16-7B9C-E693-E6EAF10E93BC}" dt="2024-07-01T11:04:36.492" v="137"/>
              <pc2:cmMkLst xmlns:pc2="http://schemas.microsoft.com/office/powerpoint/2019/9/main/command">
                <pc:docMk/>
                <pc:sldMk cId="514034380" sldId="301"/>
                <pc2:cmMk id="{6D1FA556-27FD-4D1F-836D-E5895F883534}"/>
              </pc2:cmMkLst>
            </pc226:cmChg>
          </p:ext>
        </pc:extLst>
      </pc:sldChg>
      <pc:sldChg chg="modSp">
        <pc:chgData name="Natalie Simpson" userId="S::natalie.simpson@gloucester.gov.uk::f2d9045d-8cbc-4a10-bcd9-9c8f30ae177c" providerId="AD" clId="Web-{4B7F3613-5B16-7B9C-E693-E6EAF10E93BC}" dt="2024-07-01T11:40:41.303" v="164" actId="20577"/>
        <pc:sldMkLst>
          <pc:docMk/>
          <pc:sldMk cId="665936034" sldId="304"/>
        </pc:sldMkLst>
        <pc:spChg chg="mod">
          <ac:chgData name="Natalie Simpson" userId="S::natalie.simpson@gloucester.gov.uk::f2d9045d-8cbc-4a10-bcd9-9c8f30ae177c" providerId="AD" clId="Web-{4B7F3613-5B16-7B9C-E693-E6EAF10E93BC}" dt="2024-07-01T11:40:41.303" v="164" actId="20577"/>
          <ac:spMkLst>
            <pc:docMk/>
            <pc:sldMk cId="665936034" sldId="304"/>
            <ac:spMk id="2" creationId="{59EBA01D-1A4A-7144-288A-57BA133C687F}"/>
          </ac:spMkLst>
        </pc:spChg>
      </pc:sldChg>
      <pc:sldChg chg="modSp delCm modCm">
        <pc:chgData name="Natalie Simpson" userId="S::natalie.simpson@gloucester.gov.uk::f2d9045d-8cbc-4a10-bcd9-9c8f30ae177c" providerId="AD" clId="Web-{4B7F3613-5B16-7B9C-E693-E6EAF10E93BC}" dt="2024-07-01T08:48:28.911" v="33" actId="20577"/>
        <pc:sldMkLst>
          <pc:docMk/>
          <pc:sldMk cId="3733428413" sldId="305"/>
        </pc:sldMkLst>
        <pc:spChg chg="mod">
          <ac:chgData name="Natalie Simpson" userId="S::natalie.simpson@gloucester.gov.uk::f2d9045d-8cbc-4a10-bcd9-9c8f30ae177c" providerId="AD" clId="Web-{4B7F3613-5B16-7B9C-E693-E6EAF10E93BC}" dt="2024-07-01T08:48:28.911" v="33" actId="20577"/>
          <ac:spMkLst>
            <pc:docMk/>
            <pc:sldMk cId="3733428413" sldId="305"/>
            <ac:spMk id="2" creationId="{59EBA01D-1A4A-7144-288A-57BA133C687F}"/>
          </ac:spMkLst>
        </pc:spChg>
        <pc:extLst>
          <p:ext xmlns:p="http://schemas.openxmlformats.org/presentationml/2006/main" uri="{D6D511B9-2390-475A-947B-AFAB55BFBCF1}">
            <pc226:cmChg xmlns:pc226="http://schemas.microsoft.com/office/powerpoint/2022/06/main/command" chg="del mod">
              <pc226:chgData name="Natalie Simpson" userId="S::natalie.simpson@gloucester.gov.uk::f2d9045d-8cbc-4a10-bcd9-9c8f30ae177c" providerId="AD" clId="Web-{4B7F3613-5B16-7B9C-E693-E6EAF10E93BC}" dt="2024-07-01T08:47:45.957" v="16"/>
              <pc2:cmMkLst xmlns:pc2="http://schemas.microsoft.com/office/powerpoint/2019/9/main/command">
                <pc:docMk/>
                <pc:sldMk cId="3733428413" sldId="305"/>
                <pc2:cmMk id="{B2C86FC0-DB6F-437E-A5B2-0FBD7BD8E944}"/>
              </pc2:cmMkLst>
            </pc226:cmChg>
          </p:ext>
        </pc:extLst>
      </pc:sldChg>
    </pc:docChg>
  </pc:docChgLst>
  <pc:docChgLst>
    <pc:chgData name="Ann-Marie Leighton" userId="S::annmarie.leighton@gloucester.gov.uk::11c6c8c5-f13d-4fcc-874f-073bf6066a10" providerId="AD" clId="Web-{7F049D6C-1A8B-656E-1278-AE1FD4869181}"/>
    <pc:docChg chg="modSld">
      <pc:chgData name="Ann-Marie Leighton" userId="S::annmarie.leighton@gloucester.gov.uk::11c6c8c5-f13d-4fcc-874f-073bf6066a10" providerId="AD" clId="Web-{7F049D6C-1A8B-656E-1278-AE1FD4869181}" dt="2024-07-04T13:23:35.972" v="191" actId="20577"/>
      <pc:docMkLst>
        <pc:docMk/>
      </pc:docMkLst>
      <pc:sldChg chg="modSp">
        <pc:chgData name="Ann-Marie Leighton" userId="S::annmarie.leighton@gloucester.gov.uk::11c6c8c5-f13d-4fcc-874f-073bf6066a10" providerId="AD" clId="Web-{7F049D6C-1A8B-656E-1278-AE1FD4869181}" dt="2024-07-04T13:21:17.640" v="121" actId="20577"/>
        <pc:sldMkLst>
          <pc:docMk/>
          <pc:sldMk cId="1394605088" sldId="290"/>
        </pc:sldMkLst>
        <pc:spChg chg="mod">
          <ac:chgData name="Ann-Marie Leighton" userId="S::annmarie.leighton@gloucester.gov.uk::11c6c8c5-f13d-4fcc-874f-073bf6066a10" providerId="AD" clId="Web-{7F049D6C-1A8B-656E-1278-AE1FD4869181}" dt="2024-07-04T13:21:17.640" v="121" actId="20577"/>
          <ac:spMkLst>
            <pc:docMk/>
            <pc:sldMk cId="1394605088" sldId="290"/>
            <ac:spMk id="7" creationId="{1AAB7440-A432-0072-A44D-290589B2A886}"/>
          </ac:spMkLst>
        </pc:spChg>
      </pc:sldChg>
      <pc:sldChg chg="modSp">
        <pc:chgData name="Ann-Marie Leighton" userId="S::annmarie.leighton@gloucester.gov.uk::11c6c8c5-f13d-4fcc-874f-073bf6066a10" providerId="AD" clId="Web-{7F049D6C-1A8B-656E-1278-AE1FD4869181}" dt="2024-07-04T13:22:32.158" v="173" actId="20577"/>
        <pc:sldMkLst>
          <pc:docMk/>
          <pc:sldMk cId="2472376249" sldId="295"/>
        </pc:sldMkLst>
        <pc:spChg chg="mod">
          <ac:chgData name="Ann-Marie Leighton" userId="S::annmarie.leighton@gloucester.gov.uk::11c6c8c5-f13d-4fcc-874f-073bf6066a10" providerId="AD" clId="Web-{7F049D6C-1A8B-656E-1278-AE1FD4869181}" dt="2024-07-04T13:22:32.158" v="173" actId="20577"/>
          <ac:spMkLst>
            <pc:docMk/>
            <pc:sldMk cId="2472376249" sldId="295"/>
            <ac:spMk id="5" creationId="{C7E9AEF1-CC81-7424-0ECF-0341FC0ED18D}"/>
          </ac:spMkLst>
        </pc:spChg>
      </pc:sldChg>
      <pc:sldChg chg="modSp">
        <pc:chgData name="Ann-Marie Leighton" userId="S::annmarie.leighton@gloucester.gov.uk::11c6c8c5-f13d-4fcc-874f-073bf6066a10" providerId="AD" clId="Web-{7F049D6C-1A8B-656E-1278-AE1FD4869181}" dt="2024-07-04T13:23:35.972" v="191" actId="20577"/>
        <pc:sldMkLst>
          <pc:docMk/>
          <pc:sldMk cId="1761129007" sldId="298"/>
        </pc:sldMkLst>
        <pc:spChg chg="mod">
          <ac:chgData name="Ann-Marie Leighton" userId="S::annmarie.leighton@gloucester.gov.uk::11c6c8c5-f13d-4fcc-874f-073bf6066a10" providerId="AD" clId="Web-{7F049D6C-1A8B-656E-1278-AE1FD4869181}" dt="2024-07-04T13:23:35.972" v="191" actId="20577"/>
          <ac:spMkLst>
            <pc:docMk/>
            <pc:sldMk cId="1761129007" sldId="298"/>
            <ac:spMk id="6" creationId="{C47F28C4-0310-1FC1-BA85-01340E087E8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90CD52-8E98-43DC-ADD6-A1C9A63AE9B8}"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6958BA5D-6D54-4CFF-9BDF-BDD21C08D300}">
      <dgm:prSet custT="1"/>
      <dgm:spPr/>
      <dgm:t>
        <a:bodyPr/>
        <a:lstStyle/>
        <a:p>
          <a:r>
            <a:rPr lang="en-GB" sz="1600" dirty="0">
              <a:latin typeface="Aptos" panose="020B0004020202020204" pitchFamily="34" charset="0"/>
              <a:ea typeface="Microsoft Sans Serif"/>
              <a:cs typeface="Arial"/>
            </a:rPr>
            <a:t>To be eligible, the project must:</a:t>
          </a:r>
          <a:endParaRPr lang="en-US" sz="1600" dirty="0">
            <a:latin typeface="Aptos" panose="020B0004020202020204" pitchFamily="34" charset="0"/>
            <a:ea typeface="Microsoft Sans Serif"/>
            <a:cs typeface="Arial"/>
          </a:endParaRPr>
        </a:p>
      </dgm:t>
    </dgm:pt>
    <dgm:pt modelId="{3760690C-28B6-422D-ADCE-E6B07D157812}" type="parTrans" cxnId="{0D0358AF-1752-43D4-87AE-3396E04CFCD7}">
      <dgm:prSet/>
      <dgm:spPr/>
      <dgm:t>
        <a:bodyPr/>
        <a:lstStyle/>
        <a:p>
          <a:endParaRPr lang="en-US"/>
        </a:p>
      </dgm:t>
    </dgm:pt>
    <dgm:pt modelId="{0D141488-C636-46EE-AAF3-3C0E49B47069}" type="sibTrans" cxnId="{0D0358AF-1752-43D4-87AE-3396E04CFCD7}">
      <dgm:prSet/>
      <dgm:spPr/>
      <dgm:t>
        <a:bodyPr/>
        <a:lstStyle/>
        <a:p>
          <a:endParaRPr lang="en-US"/>
        </a:p>
      </dgm:t>
    </dgm:pt>
    <dgm:pt modelId="{C4016ECC-74F8-454F-8F74-6A7017B25DBF}">
      <dgm:prSet custT="1"/>
      <dgm:spPr/>
      <dgm:t>
        <a:bodyPr/>
        <a:lstStyle/>
        <a:p>
          <a:r>
            <a:rPr lang="en-GB" sz="1600" kern="1200" dirty="0">
              <a:solidFill>
                <a:prstClr val="black">
                  <a:hueOff val="0"/>
                  <a:satOff val="0"/>
                  <a:lumOff val="0"/>
                  <a:alphaOff val="0"/>
                </a:prstClr>
              </a:solidFill>
              <a:latin typeface="Aptos"/>
              <a:ea typeface="Microsoft Sans Serif"/>
              <a:cs typeface="Arial"/>
            </a:rPr>
            <a:t>Be free to attend/take part</a:t>
          </a:r>
          <a:endParaRPr lang="en-US" sz="1600" kern="1200" dirty="0">
            <a:solidFill>
              <a:prstClr val="black">
                <a:hueOff val="0"/>
                <a:satOff val="0"/>
                <a:lumOff val="0"/>
                <a:alphaOff val="0"/>
              </a:prstClr>
            </a:solidFill>
            <a:latin typeface="Aptos"/>
            <a:ea typeface="Microsoft Sans Serif"/>
            <a:cs typeface="Arial"/>
          </a:endParaRPr>
        </a:p>
      </dgm:t>
    </dgm:pt>
    <dgm:pt modelId="{E51F35D9-0718-48D0-B12E-AFE3695FBACA}" type="parTrans" cxnId="{A32CFCBD-79D0-4FCE-9EC8-20583200B22E}">
      <dgm:prSet/>
      <dgm:spPr/>
      <dgm:t>
        <a:bodyPr/>
        <a:lstStyle/>
        <a:p>
          <a:endParaRPr lang="en-US"/>
        </a:p>
      </dgm:t>
    </dgm:pt>
    <dgm:pt modelId="{2C72C5F0-10E6-4159-971A-DD8A253C8B29}" type="sibTrans" cxnId="{A32CFCBD-79D0-4FCE-9EC8-20583200B22E}">
      <dgm:prSet/>
      <dgm:spPr/>
      <dgm:t>
        <a:bodyPr/>
        <a:lstStyle/>
        <a:p>
          <a:endParaRPr lang="en-US"/>
        </a:p>
      </dgm:t>
    </dgm:pt>
    <dgm:pt modelId="{CB0121D9-D874-46CC-AD42-DEF4277C6CCA}">
      <dgm:prSet custT="1"/>
      <dgm:spPr/>
      <dgm:t>
        <a:bodyPr/>
        <a:lstStyle/>
        <a:p>
          <a:r>
            <a:rPr lang="en-GB" sz="1600" dirty="0">
              <a:latin typeface="Aptos" panose="020B0004020202020204" pitchFamily="34" charset="0"/>
              <a:ea typeface="Microsoft Sans Serif"/>
              <a:cs typeface="Arial"/>
            </a:rPr>
            <a:t>You/your organisation must:</a:t>
          </a:r>
          <a:endParaRPr lang="en-US" sz="1600" dirty="0">
            <a:latin typeface="Aptos" panose="020B0004020202020204" pitchFamily="34" charset="0"/>
            <a:ea typeface="Microsoft Sans Serif"/>
            <a:cs typeface="Arial"/>
          </a:endParaRPr>
        </a:p>
      </dgm:t>
    </dgm:pt>
    <dgm:pt modelId="{205D469F-CB4F-4B62-9C46-AC48944D7500}" type="parTrans" cxnId="{373BEEED-BB2E-4EA8-B790-50D17FEB539B}">
      <dgm:prSet/>
      <dgm:spPr/>
      <dgm:t>
        <a:bodyPr/>
        <a:lstStyle/>
        <a:p>
          <a:endParaRPr lang="en-US"/>
        </a:p>
      </dgm:t>
    </dgm:pt>
    <dgm:pt modelId="{C850F716-C9DE-4A0D-82A5-418B7E03A72E}" type="sibTrans" cxnId="{373BEEED-BB2E-4EA8-B790-50D17FEB539B}">
      <dgm:prSet/>
      <dgm:spPr/>
      <dgm:t>
        <a:bodyPr/>
        <a:lstStyle/>
        <a:p>
          <a:endParaRPr lang="en-US"/>
        </a:p>
      </dgm:t>
    </dgm:pt>
    <dgm:pt modelId="{D7999A4F-1A53-40CF-8DE0-B1C6D925DB06}">
      <dgm:prSet custT="1"/>
      <dgm:spPr/>
      <dgm:t>
        <a:bodyPr/>
        <a:lstStyle/>
        <a:p>
          <a:endParaRPr lang="en-US" sz="1600" kern="1200" dirty="0">
            <a:solidFill>
              <a:prstClr val="black">
                <a:hueOff val="0"/>
                <a:satOff val="0"/>
                <a:lumOff val="0"/>
                <a:alphaOff val="0"/>
              </a:prstClr>
            </a:solidFill>
            <a:latin typeface="Microsoft Sans Serif"/>
            <a:ea typeface="Microsoft Sans Serif"/>
            <a:cs typeface="Arial"/>
          </a:endParaRPr>
        </a:p>
      </dgm:t>
    </dgm:pt>
    <dgm:pt modelId="{0DEBAA7F-397D-4F7C-9336-2CBE8F502224}" type="parTrans" cxnId="{4EEF69F1-35DC-4384-A249-A158DB5F15D6}">
      <dgm:prSet/>
      <dgm:spPr/>
      <dgm:t>
        <a:bodyPr/>
        <a:lstStyle/>
        <a:p>
          <a:endParaRPr lang="en-GB"/>
        </a:p>
      </dgm:t>
    </dgm:pt>
    <dgm:pt modelId="{32F71022-D445-454C-8565-298089A73F9E}" type="sibTrans" cxnId="{4EEF69F1-35DC-4384-A249-A158DB5F15D6}">
      <dgm:prSet/>
      <dgm:spPr/>
      <dgm:t>
        <a:bodyPr/>
        <a:lstStyle/>
        <a:p>
          <a:endParaRPr lang="en-GB"/>
        </a:p>
      </dgm:t>
    </dgm:pt>
    <dgm:pt modelId="{9EB715A7-820A-4059-83BF-9BF10492D1F6}">
      <dgm:prSet custT="1"/>
      <dgm:spPr/>
      <dgm:t>
        <a:bodyPr/>
        <a:lstStyle/>
        <a:p>
          <a:r>
            <a:rPr lang="en-GB" sz="1600" kern="1200" dirty="0">
              <a:solidFill>
                <a:prstClr val="black">
                  <a:hueOff val="0"/>
                  <a:satOff val="0"/>
                  <a:lumOff val="0"/>
                  <a:alphaOff val="0"/>
                </a:prstClr>
              </a:solidFill>
              <a:latin typeface="Aptos" panose="020B0004020202020204" pitchFamily="34" charset="0"/>
              <a:ea typeface="Microsoft Sans Serif"/>
              <a:cs typeface="Arial"/>
            </a:rPr>
            <a:t>Be either a legally constituted organisation (not for profit) or if applying as an individual include a letter of support in reference from an organisation about you and to demonstrate that you are ‘not-for-profit’ </a:t>
          </a:r>
          <a:endParaRPr lang="en-US" sz="1600" kern="1200" dirty="0">
            <a:solidFill>
              <a:prstClr val="black">
                <a:hueOff val="0"/>
                <a:satOff val="0"/>
                <a:lumOff val="0"/>
                <a:alphaOff val="0"/>
              </a:prstClr>
            </a:solidFill>
            <a:latin typeface="Aptos" panose="020B0004020202020204" pitchFamily="34" charset="0"/>
            <a:ea typeface="Microsoft Sans Serif"/>
            <a:cs typeface="Arial"/>
          </a:endParaRPr>
        </a:p>
      </dgm:t>
    </dgm:pt>
    <dgm:pt modelId="{6B38929A-0377-4700-81FD-1E58BA667B50}" type="parTrans" cxnId="{B2119CB8-1EE2-40DC-8CE2-80778AC6919D}">
      <dgm:prSet/>
      <dgm:spPr/>
      <dgm:t>
        <a:bodyPr/>
        <a:lstStyle/>
        <a:p>
          <a:endParaRPr lang="en-GB"/>
        </a:p>
      </dgm:t>
    </dgm:pt>
    <dgm:pt modelId="{205BC15B-7E69-4BF6-A8AF-79461946BB0D}" type="sibTrans" cxnId="{B2119CB8-1EE2-40DC-8CE2-80778AC6919D}">
      <dgm:prSet/>
      <dgm:spPr/>
      <dgm:t>
        <a:bodyPr/>
        <a:lstStyle/>
        <a:p>
          <a:endParaRPr lang="en-GB"/>
        </a:p>
      </dgm:t>
    </dgm:pt>
    <dgm:pt modelId="{D035EA6A-867D-436E-9369-25E1A726FCF1}">
      <dgm:prSet custT="1"/>
      <dgm:spPr/>
      <dgm:t>
        <a:bodyPr/>
        <a:lstStyle/>
        <a:p>
          <a:pPr rtl="0"/>
          <a:r>
            <a:rPr lang="en-GB" sz="1600" kern="1200" dirty="0">
              <a:solidFill>
                <a:prstClr val="black">
                  <a:hueOff val="0"/>
                  <a:satOff val="0"/>
                  <a:lumOff val="0"/>
                  <a:alphaOff val="0"/>
                </a:prstClr>
              </a:solidFill>
              <a:latin typeface="Aptos"/>
              <a:ea typeface="Microsoft Sans Serif"/>
              <a:cs typeface="Arial"/>
            </a:rPr>
            <a:t>Take place between 16 August 2024 and 14 March 2025.</a:t>
          </a:r>
          <a:endParaRPr lang="en-US" sz="1600" kern="1200" dirty="0">
            <a:solidFill>
              <a:prstClr val="black">
                <a:hueOff val="0"/>
                <a:satOff val="0"/>
                <a:lumOff val="0"/>
                <a:alphaOff val="0"/>
              </a:prstClr>
            </a:solidFill>
            <a:latin typeface="Aptos"/>
            <a:ea typeface="Microsoft Sans Serif"/>
            <a:cs typeface="Arial"/>
          </a:endParaRPr>
        </a:p>
      </dgm:t>
    </dgm:pt>
    <dgm:pt modelId="{875BECD3-914C-4318-8598-E7B1D7E83F16}" type="parTrans" cxnId="{A7F9F8BF-5E81-4729-ADC1-04CABFD25AD1}">
      <dgm:prSet/>
      <dgm:spPr/>
      <dgm:t>
        <a:bodyPr/>
        <a:lstStyle/>
        <a:p>
          <a:endParaRPr lang="en-GB"/>
        </a:p>
      </dgm:t>
    </dgm:pt>
    <dgm:pt modelId="{35028CCD-A39B-4A69-9F98-E374D0222144}" type="sibTrans" cxnId="{A7F9F8BF-5E81-4729-ADC1-04CABFD25AD1}">
      <dgm:prSet/>
      <dgm:spPr/>
      <dgm:t>
        <a:bodyPr/>
        <a:lstStyle/>
        <a:p>
          <a:endParaRPr lang="en-GB"/>
        </a:p>
      </dgm:t>
    </dgm:pt>
    <dgm:pt modelId="{63684B36-F299-4847-804A-36F7CEDD8264}">
      <dgm:prSet custT="1"/>
      <dgm:spPr/>
      <dgm:t>
        <a:bodyPr/>
        <a:lstStyle/>
        <a:p>
          <a:endParaRPr lang="en-US" sz="1700" kern="1200" dirty="0">
            <a:latin typeface="Microsoft Sans Serif"/>
            <a:ea typeface="Microsoft Sans Serif"/>
            <a:cs typeface="Arial"/>
          </a:endParaRPr>
        </a:p>
      </dgm:t>
    </dgm:pt>
    <dgm:pt modelId="{EC732B46-7DD8-411A-88F9-629994AC3D51}" type="parTrans" cxnId="{A56E74ED-C1C4-475D-BA28-0F49765D0B0A}">
      <dgm:prSet/>
      <dgm:spPr/>
      <dgm:t>
        <a:bodyPr/>
        <a:lstStyle/>
        <a:p>
          <a:endParaRPr lang="en-GB"/>
        </a:p>
      </dgm:t>
    </dgm:pt>
    <dgm:pt modelId="{243B9D46-E87F-478B-92C7-4267EBAEE6A5}" type="sibTrans" cxnId="{A56E74ED-C1C4-475D-BA28-0F49765D0B0A}">
      <dgm:prSet/>
      <dgm:spPr/>
      <dgm:t>
        <a:bodyPr/>
        <a:lstStyle/>
        <a:p>
          <a:endParaRPr lang="en-GB"/>
        </a:p>
      </dgm:t>
    </dgm:pt>
    <dgm:pt modelId="{5C241AFF-98A5-F247-A8BA-D6F3B814835B}">
      <dgm:prSet custT="1"/>
      <dgm:spPr/>
      <dgm:t>
        <a:bodyPr/>
        <a:lstStyle/>
        <a:p>
          <a:pPr rtl="0"/>
          <a:r>
            <a:rPr lang="en-US" sz="1600" kern="1200" dirty="0">
              <a:solidFill>
                <a:prstClr val="black">
                  <a:hueOff val="0"/>
                  <a:satOff val="0"/>
                  <a:lumOff val="0"/>
                  <a:alphaOff val="0"/>
                </a:prstClr>
              </a:solidFill>
              <a:latin typeface="Aptos"/>
              <a:ea typeface="Microsoft Sans Serif"/>
              <a:cs typeface="Arial"/>
            </a:rPr>
            <a:t>Embrace the importance of partnership work</a:t>
          </a:r>
          <a:r>
            <a:rPr lang="en-GB" sz="1600" kern="1200" dirty="0">
              <a:solidFill>
                <a:prstClr val="black">
                  <a:hueOff val="0"/>
                  <a:satOff val="0"/>
                  <a:lumOff val="0"/>
                  <a:alphaOff val="0"/>
                </a:prstClr>
              </a:solidFill>
              <a:latin typeface="Aptos"/>
              <a:ea typeface="Microsoft Sans Serif"/>
              <a:cs typeface="Arial"/>
            </a:rPr>
            <a:t> </a:t>
          </a:r>
          <a:endParaRPr lang="en-US" sz="1600" kern="1200" dirty="0">
            <a:solidFill>
              <a:prstClr val="black">
                <a:hueOff val="0"/>
                <a:satOff val="0"/>
                <a:lumOff val="0"/>
                <a:alphaOff val="0"/>
              </a:prstClr>
            </a:solidFill>
            <a:latin typeface="Aptos" panose="020B0004020202020204" pitchFamily="34" charset="0"/>
            <a:ea typeface="Microsoft Sans Serif"/>
            <a:cs typeface="Arial"/>
          </a:endParaRPr>
        </a:p>
      </dgm:t>
    </dgm:pt>
    <dgm:pt modelId="{52410925-A8AB-4B44-A80C-28071B74268C}" type="parTrans" cxnId="{88850AC9-6A84-824D-8583-1A072F668E00}">
      <dgm:prSet/>
      <dgm:spPr/>
      <dgm:t>
        <a:bodyPr/>
        <a:lstStyle/>
        <a:p>
          <a:endParaRPr lang="en-US"/>
        </a:p>
      </dgm:t>
    </dgm:pt>
    <dgm:pt modelId="{83E64220-BE59-A549-B0FB-84B48E9977C6}" type="sibTrans" cxnId="{88850AC9-6A84-824D-8583-1A072F668E00}">
      <dgm:prSet/>
      <dgm:spPr/>
      <dgm:t>
        <a:bodyPr/>
        <a:lstStyle/>
        <a:p>
          <a:endParaRPr lang="en-US"/>
        </a:p>
      </dgm:t>
    </dgm:pt>
    <dgm:pt modelId="{CD34F221-FD06-704B-A579-43C98F6C2320}">
      <dgm:prSet custT="1"/>
      <dgm:spPr/>
      <dgm:t>
        <a:bodyPr/>
        <a:lstStyle/>
        <a:p>
          <a:r>
            <a:rPr lang="en-US" sz="1600" kern="1200" dirty="0">
              <a:solidFill>
                <a:prstClr val="black">
                  <a:hueOff val="0"/>
                  <a:satOff val="0"/>
                  <a:lumOff val="0"/>
                  <a:alphaOff val="0"/>
                </a:prstClr>
              </a:solidFill>
              <a:latin typeface="Aptos"/>
              <a:ea typeface="Microsoft Sans Serif"/>
              <a:cs typeface="Arial"/>
            </a:rPr>
            <a:t>Be in Kings </a:t>
          </a:r>
          <a:r>
            <a:rPr lang="en-US" sz="1600" kern="1200" dirty="0">
              <a:latin typeface="Aptos"/>
              <a:ea typeface="Microsoft Sans Serif"/>
              <a:cs typeface="Arial"/>
            </a:rPr>
            <a:t>Square</a:t>
          </a:r>
        </a:p>
      </dgm:t>
    </dgm:pt>
    <dgm:pt modelId="{5E2B0781-5E1F-2547-AB07-AA3AA72F6A6F}" type="parTrans" cxnId="{62C188D2-41C1-C645-BAE5-29E11A6F3685}">
      <dgm:prSet/>
      <dgm:spPr/>
      <dgm:t>
        <a:bodyPr/>
        <a:lstStyle/>
        <a:p>
          <a:endParaRPr lang="en-US"/>
        </a:p>
      </dgm:t>
    </dgm:pt>
    <dgm:pt modelId="{D8D6A85D-7E7F-1542-BBEB-90A7696D95C7}" type="sibTrans" cxnId="{62C188D2-41C1-C645-BAE5-29E11A6F3685}">
      <dgm:prSet/>
      <dgm:spPr/>
      <dgm:t>
        <a:bodyPr/>
        <a:lstStyle/>
        <a:p>
          <a:endParaRPr lang="en-US"/>
        </a:p>
      </dgm:t>
    </dgm:pt>
    <dgm:pt modelId="{ED5C261C-ECE9-1244-9BAD-3782149A6F9D}">
      <dgm:prSet custT="1"/>
      <dgm:spPr/>
      <dgm:t>
        <a:bodyPr/>
        <a:lstStyle/>
        <a:p>
          <a:endParaRPr lang="en-US" sz="1600" kern="1200" dirty="0">
            <a:solidFill>
              <a:prstClr val="black">
                <a:hueOff val="0"/>
                <a:satOff val="0"/>
                <a:lumOff val="0"/>
                <a:alphaOff val="0"/>
              </a:prstClr>
            </a:solidFill>
            <a:latin typeface="Microsoft Sans Serif"/>
            <a:ea typeface="Microsoft Sans Serif"/>
            <a:cs typeface="Arial"/>
          </a:endParaRPr>
        </a:p>
      </dgm:t>
    </dgm:pt>
    <dgm:pt modelId="{14D7E26B-EA4C-5E4B-AD96-A7CD59A5F0B4}" type="parTrans" cxnId="{250367CD-C44D-7042-A412-4A4F970AF266}">
      <dgm:prSet/>
      <dgm:spPr/>
      <dgm:t>
        <a:bodyPr/>
        <a:lstStyle/>
        <a:p>
          <a:endParaRPr lang="en-US"/>
        </a:p>
      </dgm:t>
    </dgm:pt>
    <dgm:pt modelId="{BA264FAD-894C-2242-8107-0804C594F746}" type="sibTrans" cxnId="{250367CD-C44D-7042-A412-4A4F970AF266}">
      <dgm:prSet/>
      <dgm:spPr/>
      <dgm:t>
        <a:bodyPr/>
        <a:lstStyle/>
        <a:p>
          <a:endParaRPr lang="en-US"/>
        </a:p>
      </dgm:t>
    </dgm:pt>
    <dgm:pt modelId="{F8B02D16-4F78-9448-8F60-370B31404970}">
      <dgm:prSet custT="1"/>
      <dgm:spPr/>
      <dgm:t>
        <a:bodyPr/>
        <a:lstStyle/>
        <a:p>
          <a:r>
            <a:rPr lang="en-GB" sz="1600" kern="1200" dirty="0">
              <a:solidFill>
                <a:prstClr val="black">
                  <a:hueOff val="0"/>
                  <a:satOff val="0"/>
                  <a:lumOff val="0"/>
                  <a:alphaOff val="0"/>
                </a:prstClr>
              </a:solidFill>
              <a:latin typeface="Aptos" panose="020B0004020202020204" pitchFamily="34" charset="0"/>
              <a:ea typeface="Microsoft Sans Serif"/>
              <a:cs typeface="Arial"/>
            </a:rPr>
            <a:t>Have a bank or building society account</a:t>
          </a:r>
          <a:endParaRPr lang="en-US" sz="1600" kern="1200" dirty="0">
            <a:solidFill>
              <a:prstClr val="black">
                <a:hueOff val="0"/>
                <a:satOff val="0"/>
                <a:lumOff val="0"/>
                <a:alphaOff val="0"/>
              </a:prstClr>
            </a:solidFill>
            <a:latin typeface="Aptos" panose="020B0004020202020204" pitchFamily="34" charset="0"/>
            <a:ea typeface="Microsoft Sans Serif"/>
            <a:cs typeface="Arial"/>
          </a:endParaRPr>
        </a:p>
      </dgm:t>
    </dgm:pt>
    <dgm:pt modelId="{11AEEAA9-1DA1-BF4F-87D9-B5D2D334CD33}" type="parTrans" cxnId="{D59E2F0A-E7D9-FA42-9A76-2AAB90779B1C}">
      <dgm:prSet/>
      <dgm:spPr/>
      <dgm:t>
        <a:bodyPr/>
        <a:lstStyle/>
        <a:p>
          <a:endParaRPr lang="en-US"/>
        </a:p>
      </dgm:t>
    </dgm:pt>
    <dgm:pt modelId="{C24405D8-9822-2B4C-A6C3-8049989F82AA}" type="sibTrans" cxnId="{D59E2F0A-E7D9-FA42-9A76-2AAB90779B1C}">
      <dgm:prSet/>
      <dgm:spPr/>
      <dgm:t>
        <a:bodyPr/>
        <a:lstStyle/>
        <a:p>
          <a:endParaRPr lang="en-US"/>
        </a:p>
      </dgm:t>
    </dgm:pt>
    <dgm:pt modelId="{08796B35-A3AB-BE40-AD29-4BBBA4B860DB}">
      <dgm:prSet custT="1"/>
      <dgm:spPr/>
      <dgm:t>
        <a:bodyPr/>
        <a:lstStyle/>
        <a:p>
          <a:r>
            <a:rPr lang="en-GB" sz="1600" kern="1200" dirty="0">
              <a:solidFill>
                <a:prstClr val="black">
                  <a:hueOff val="0"/>
                  <a:satOff val="0"/>
                  <a:lumOff val="0"/>
                  <a:alphaOff val="0"/>
                </a:prstClr>
              </a:solidFill>
              <a:latin typeface="Aptos" panose="020B0004020202020204" pitchFamily="34" charset="0"/>
              <a:ea typeface="Microsoft Sans Serif"/>
              <a:cs typeface="Arial"/>
            </a:rPr>
            <a:t>Not have received Arts Council England National Portfolio Organisation funding for the activity you are applying for</a:t>
          </a:r>
          <a:endParaRPr lang="en-US" sz="1600" kern="1200" dirty="0">
            <a:solidFill>
              <a:prstClr val="black">
                <a:hueOff val="0"/>
                <a:satOff val="0"/>
                <a:lumOff val="0"/>
                <a:alphaOff val="0"/>
              </a:prstClr>
            </a:solidFill>
            <a:latin typeface="Aptos" panose="020B0004020202020204" pitchFamily="34" charset="0"/>
            <a:ea typeface="Microsoft Sans Serif"/>
            <a:cs typeface="Arial"/>
          </a:endParaRPr>
        </a:p>
      </dgm:t>
    </dgm:pt>
    <dgm:pt modelId="{8C1537AF-8EA5-2B41-8272-ADF7CB3D121F}" type="parTrans" cxnId="{8297BAB2-892F-F34B-AC13-889C01E7E014}">
      <dgm:prSet/>
      <dgm:spPr/>
      <dgm:t>
        <a:bodyPr/>
        <a:lstStyle/>
        <a:p>
          <a:endParaRPr lang="en-US"/>
        </a:p>
      </dgm:t>
    </dgm:pt>
    <dgm:pt modelId="{ABBE89FF-EFA6-154A-B3BF-82E71FAB6A60}" type="sibTrans" cxnId="{8297BAB2-892F-F34B-AC13-889C01E7E014}">
      <dgm:prSet/>
      <dgm:spPr/>
      <dgm:t>
        <a:bodyPr/>
        <a:lstStyle/>
        <a:p>
          <a:endParaRPr lang="en-US"/>
        </a:p>
      </dgm:t>
    </dgm:pt>
    <dgm:pt modelId="{563961B3-14D5-CB4C-A2B2-65A0F3F20A3E}">
      <dgm:prSet custT="1"/>
      <dgm:spPr/>
      <dgm:t>
        <a:bodyPr/>
        <a:lstStyle/>
        <a:p>
          <a:endParaRPr lang="en-US" sz="1600" kern="1200" dirty="0">
            <a:solidFill>
              <a:prstClr val="black">
                <a:hueOff val="0"/>
                <a:satOff val="0"/>
                <a:lumOff val="0"/>
                <a:alphaOff val="0"/>
              </a:prstClr>
            </a:solidFill>
            <a:latin typeface="Aptos" panose="020B0004020202020204" pitchFamily="34" charset="0"/>
            <a:ea typeface="Microsoft Sans Serif"/>
            <a:cs typeface="Arial"/>
          </a:endParaRPr>
        </a:p>
      </dgm:t>
    </dgm:pt>
    <dgm:pt modelId="{18F09774-6AEA-A84E-823A-9C6D1AA56AC5}" type="parTrans" cxnId="{C947D00F-8E26-2745-A7E6-56C17FF9900B}">
      <dgm:prSet/>
      <dgm:spPr/>
      <dgm:t>
        <a:bodyPr/>
        <a:lstStyle/>
        <a:p>
          <a:endParaRPr lang="en-US"/>
        </a:p>
      </dgm:t>
    </dgm:pt>
    <dgm:pt modelId="{787C75E6-3531-8746-8E9A-F7F2226ABFA0}" type="sibTrans" cxnId="{C947D00F-8E26-2745-A7E6-56C17FF9900B}">
      <dgm:prSet/>
      <dgm:spPr/>
      <dgm:t>
        <a:bodyPr/>
        <a:lstStyle/>
        <a:p>
          <a:endParaRPr lang="en-US"/>
        </a:p>
      </dgm:t>
    </dgm:pt>
    <dgm:pt modelId="{77BBBE24-8540-4FF7-91FC-7F96C49727E9}" type="pres">
      <dgm:prSet presAssocID="{2190CD52-8E98-43DC-ADD6-A1C9A63AE9B8}" presName="linear" presStyleCnt="0">
        <dgm:presLayoutVars>
          <dgm:animLvl val="lvl"/>
          <dgm:resizeHandles val="exact"/>
        </dgm:presLayoutVars>
      </dgm:prSet>
      <dgm:spPr/>
    </dgm:pt>
    <dgm:pt modelId="{785B7C7C-FF52-4CBF-8879-58554781A83B}" type="pres">
      <dgm:prSet presAssocID="{6958BA5D-6D54-4CFF-9BDF-BDD21C08D300}" presName="parentText" presStyleLbl="node1" presStyleIdx="0" presStyleCnt="2" custScaleY="30840" custLinFactNeighborX="-2144" custLinFactNeighborY="-1121">
        <dgm:presLayoutVars>
          <dgm:chMax val="0"/>
          <dgm:bulletEnabled val="1"/>
        </dgm:presLayoutVars>
      </dgm:prSet>
      <dgm:spPr/>
    </dgm:pt>
    <dgm:pt modelId="{83BE1455-E5FB-42FB-8211-E2BD5E27DD70}" type="pres">
      <dgm:prSet presAssocID="{6958BA5D-6D54-4CFF-9BDF-BDD21C08D300}" presName="childText" presStyleLbl="revTx" presStyleIdx="0" presStyleCnt="2">
        <dgm:presLayoutVars>
          <dgm:bulletEnabled val="1"/>
        </dgm:presLayoutVars>
      </dgm:prSet>
      <dgm:spPr/>
    </dgm:pt>
    <dgm:pt modelId="{115213B2-A745-437B-8BD9-5362A2257BC1}" type="pres">
      <dgm:prSet presAssocID="{CB0121D9-D874-46CC-AD42-DEF4277C6CCA}" presName="parentText" presStyleLbl="node1" presStyleIdx="1" presStyleCnt="2" custScaleY="24034" custLinFactNeighborX="-1078" custLinFactNeighborY="-801">
        <dgm:presLayoutVars>
          <dgm:chMax val="0"/>
          <dgm:bulletEnabled val="1"/>
        </dgm:presLayoutVars>
      </dgm:prSet>
      <dgm:spPr/>
    </dgm:pt>
    <dgm:pt modelId="{561BBEB0-78A0-4463-A9AF-E96E1E191FCA}" type="pres">
      <dgm:prSet presAssocID="{CB0121D9-D874-46CC-AD42-DEF4277C6CCA}" presName="childText" presStyleLbl="revTx" presStyleIdx="1" presStyleCnt="2">
        <dgm:presLayoutVars>
          <dgm:bulletEnabled val="1"/>
        </dgm:presLayoutVars>
      </dgm:prSet>
      <dgm:spPr/>
    </dgm:pt>
  </dgm:ptLst>
  <dgm:cxnLst>
    <dgm:cxn modelId="{3A4E4904-BFC9-450A-8F93-061B2721631B}" type="presOf" srcId="{9EB715A7-820A-4059-83BF-9BF10492D1F6}" destId="{561BBEB0-78A0-4463-A9AF-E96E1E191FCA}" srcOrd="0" destOrd="1" presId="urn:microsoft.com/office/officeart/2005/8/layout/vList2"/>
    <dgm:cxn modelId="{D59E2F0A-E7D9-FA42-9A76-2AAB90779B1C}" srcId="{CB0121D9-D874-46CC-AD42-DEF4277C6CCA}" destId="{F8B02D16-4F78-9448-8F60-370B31404970}" srcOrd="2" destOrd="0" parTransId="{11AEEAA9-1DA1-BF4F-87D9-B5D2D334CD33}" sibTransId="{C24405D8-9822-2B4C-A6C3-8049989F82AA}"/>
    <dgm:cxn modelId="{C947D00F-8E26-2745-A7E6-56C17FF9900B}" srcId="{CB0121D9-D874-46CC-AD42-DEF4277C6CCA}" destId="{563961B3-14D5-CB4C-A2B2-65A0F3F20A3E}" srcOrd="0" destOrd="0" parTransId="{18F09774-6AEA-A84E-823A-9C6D1AA56AC5}" sibTransId="{787C75E6-3531-8746-8E9A-F7F2226ABFA0}"/>
    <dgm:cxn modelId="{DE8D7B17-1D58-7744-BD72-C8B557593034}" type="presOf" srcId="{5C241AFF-98A5-F247-A8BA-D6F3B814835B}" destId="{83BE1455-E5FB-42FB-8211-E2BD5E27DD70}" srcOrd="0" destOrd="2" presId="urn:microsoft.com/office/officeart/2005/8/layout/vList2"/>
    <dgm:cxn modelId="{460EA233-92BC-5646-BA02-1925F1F0AE20}" type="presOf" srcId="{F8B02D16-4F78-9448-8F60-370B31404970}" destId="{561BBEB0-78A0-4463-A9AF-E96E1E191FCA}" srcOrd="0" destOrd="2" presId="urn:microsoft.com/office/officeart/2005/8/layout/vList2"/>
    <dgm:cxn modelId="{3A700368-6E31-4B91-83C1-6DB7945CAFD3}" type="presOf" srcId="{6958BA5D-6D54-4CFF-9BDF-BDD21C08D300}" destId="{785B7C7C-FF52-4CBF-8879-58554781A83B}" srcOrd="0" destOrd="0" presId="urn:microsoft.com/office/officeart/2005/8/layout/vList2"/>
    <dgm:cxn modelId="{E408034E-8482-46BB-8E6C-F10CB50A7A3A}" type="presOf" srcId="{C4016ECC-74F8-454F-8F74-6A7017B25DBF}" destId="{83BE1455-E5FB-42FB-8211-E2BD5E27DD70}" srcOrd="0" destOrd="3" presId="urn:microsoft.com/office/officeart/2005/8/layout/vList2"/>
    <dgm:cxn modelId="{08F52171-4B39-4E73-92BC-CE75B6E4CC5D}" type="presOf" srcId="{D7999A4F-1A53-40CF-8DE0-B1C6D925DB06}" destId="{561BBEB0-78A0-4463-A9AF-E96E1E191FCA}" srcOrd="0" destOrd="4" presId="urn:microsoft.com/office/officeart/2005/8/layout/vList2"/>
    <dgm:cxn modelId="{2BD75773-758C-754E-89C8-B3AEACB1AE2F}" type="presOf" srcId="{08796B35-A3AB-BE40-AD29-4BBBA4B860DB}" destId="{561BBEB0-78A0-4463-A9AF-E96E1E191FCA}" srcOrd="0" destOrd="3" presId="urn:microsoft.com/office/officeart/2005/8/layout/vList2"/>
    <dgm:cxn modelId="{550E667F-BA5F-424F-98B4-06B919131762}" type="presOf" srcId="{CD34F221-FD06-704B-A579-43C98F6C2320}" destId="{83BE1455-E5FB-42FB-8211-E2BD5E27DD70}" srcOrd="0" destOrd="4" presId="urn:microsoft.com/office/officeart/2005/8/layout/vList2"/>
    <dgm:cxn modelId="{241FC48D-DA2E-4267-9151-8F30EE7B2201}" type="presOf" srcId="{2190CD52-8E98-43DC-ADD6-A1C9A63AE9B8}" destId="{77BBBE24-8540-4FF7-91FC-7F96C49727E9}" srcOrd="0" destOrd="0" presId="urn:microsoft.com/office/officeart/2005/8/layout/vList2"/>
    <dgm:cxn modelId="{4518419A-394B-4417-8D43-CDBE9031A453}" type="presOf" srcId="{D035EA6A-867D-436E-9369-25E1A726FCF1}" destId="{83BE1455-E5FB-42FB-8211-E2BD5E27DD70}" srcOrd="0" destOrd="1" presId="urn:microsoft.com/office/officeart/2005/8/layout/vList2"/>
    <dgm:cxn modelId="{0D0358AF-1752-43D4-87AE-3396E04CFCD7}" srcId="{2190CD52-8E98-43DC-ADD6-A1C9A63AE9B8}" destId="{6958BA5D-6D54-4CFF-9BDF-BDD21C08D300}" srcOrd="0" destOrd="0" parTransId="{3760690C-28B6-422D-ADCE-E6B07D157812}" sibTransId="{0D141488-C636-46EE-AAF3-3C0E49B47069}"/>
    <dgm:cxn modelId="{8297BAB2-892F-F34B-AC13-889C01E7E014}" srcId="{CB0121D9-D874-46CC-AD42-DEF4277C6CCA}" destId="{08796B35-A3AB-BE40-AD29-4BBBA4B860DB}" srcOrd="3" destOrd="0" parTransId="{8C1537AF-8EA5-2B41-8272-ADF7CB3D121F}" sibTransId="{ABBE89FF-EFA6-154A-B3BF-82E71FAB6A60}"/>
    <dgm:cxn modelId="{B2119CB8-1EE2-40DC-8CE2-80778AC6919D}" srcId="{CB0121D9-D874-46CC-AD42-DEF4277C6CCA}" destId="{9EB715A7-820A-4059-83BF-9BF10492D1F6}" srcOrd="1" destOrd="0" parTransId="{6B38929A-0377-4700-81FD-1E58BA667B50}" sibTransId="{205BC15B-7E69-4BF6-A8AF-79461946BB0D}"/>
    <dgm:cxn modelId="{A32CFCBD-79D0-4FCE-9EC8-20583200B22E}" srcId="{6958BA5D-6D54-4CFF-9BDF-BDD21C08D300}" destId="{C4016ECC-74F8-454F-8F74-6A7017B25DBF}" srcOrd="3" destOrd="0" parTransId="{E51F35D9-0718-48D0-B12E-AFE3695FBACA}" sibTransId="{2C72C5F0-10E6-4159-971A-DD8A253C8B29}"/>
    <dgm:cxn modelId="{A7F9F8BF-5E81-4729-ADC1-04CABFD25AD1}" srcId="{6958BA5D-6D54-4CFF-9BDF-BDD21C08D300}" destId="{D035EA6A-867D-436E-9369-25E1A726FCF1}" srcOrd="1" destOrd="0" parTransId="{875BECD3-914C-4318-8598-E7B1D7E83F16}" sibTransId="{35028CCD-A39B-4A69-9F98-E374D0222144}"/>
    <dgm:cxn modelId="{88850AC9-6A84-824D-8583-1A072F668E00}" srcId="{6958BA5D-6D54-4CFF-9BDF-BDD21C08D300}" destId="{5C241AFF-98A5-F247-A8BA-D6F3B814835B}" srcOrd="2" destOrd="0" parTransId="{52410925-A8AB-4B44-A80C-28071B74268C}" sibTransId="{83E64220-BE59-A549-B0FB-84B48E9977C6}"/>
    <dgm:cxn modelId="{250367CD-C44D-7042-A412-4A4F970AF266}" srcId="{6958BA5D-6D54-4CFF-9BDF-BDD21C08D300}" destId="{ED5C261C-ECE9-1244-9BAD-3782149A6F9D}" srcOrd="0" destOrd="0" parTransId="{14D7E26B-EA4C-5E4B-AD96-A7CD59A5F0B4}" sibTransId="{BA264FAD-894C-2242-8107-0804C594F746}"/>
    <dgm:cxn modelId="{62C188D2-41C1-C645-BAE5-29E11A6F3685}" srcId="{6958BA5D-6D54-4CFF-9BDF-BDD21C08D300}" destId="{CD34F221-FD06-704B-A579-43C98F6C2320}" srcOrd="4" destOrd="0" parTransId="{5E2B0781-5E1F-2547-AB07-AA3AA72F6A6F}" sibTransId="{D8D6A85D-7E7F-1542-BBEB-90A7696D95C7}"/>
    <dgm:cxn modelId="{ABAC46E9-B51C-FF40-9C6A-E3C834BD275F}" type="presOf" srcId="{ED5C261C-ECE9-1244-9BAD-3782149A6F9D}" destId="{83BE1455-E5FB-42FB-8211-E2BD5E27DD70}" srcOrd="0" destOrd="0" presId="urn:microsoft.com/office/officeart/2005/8/layout/vList2"/>
    <dgm:cxn modelId="{7EC8F2E9-4603-4E4D-8752-9EF2C1F0E390}" type="presOf" srcId="{563961B3-14D5-CB4C-A2B2-65A0F3F20A3E}" destId="{561BBEB0-78A0-4463-A9AF-E96E1E191FCA}" srcOrd="0" destOrd="0" presId="urn:microsoft.com/office/officeart/2005/8/layout/vList2"/>
    <dgm:cxn modelId="{A56E74ED-C1C4-475D-BA28-0F49765D0B0A}" srcId="{6958BA5D-6D54-4CFF-9BDF-BDD21C08D300}" destId="{63684B36-F299-4847-804A-36F7CEDD8264}" srcOrd="5" destOrd="0" parTransId="{EC732B46-7DD8-411A-88F9-629994AC3D51}" sibTransId="{243B9D46-E87F-478B-92C7-4267EBAEE6A5}"/>
    <dgm:cxn modelId="{373BEEED-BB2E-4EA8-B790-50D17FEB539B}" srcId="{2190CD52-8E98-43DC-ADD6-A1C9A63AE9B8}" destId="{CB0121D9-D874-46CC-AD42-DEF4277C6CCA}" srcOrd="1" destOrd="0" parTransId="{205D469F-CB4F-4B62-9C46-AC48944D7500}" sibTransId="{C850F716-C9DE-4A0D-82A5-418B7E03A72E}"/>
    <dgm:cxn modelId="{4EEF69F1-35DC-4384-A249-A158DB5F15D6}" srcId="{CB0121D9-D874-46CC-AD42-DEF4277C6CCA}" destId="{D7999A4F-1A53-40CF-8DE0-B1C6D925DB06}" srcOrd="4" destOrd="0" parTransId="{0DEBAA7F-397D-4F7C-9336-2CBE8F502224}" sibTransId="{32F71022-D445-454C-8565-298089A73F9E}"/>
    <dgm:cxn modelId="{319284F9-2E00-46E9-85E7-116A5F7C1F11}" type="presOf" srcId="{63684B36-F299-4847-804A-36F7CEDD8264}" destId="{83BE1455-E5FB-42FB-8211-E2BD5E27DD70}" srcOrd="0" destOrd="5" presId="urn:microsoft.com/office/officeart/2005/8/layout/vList2"/>
    <dgm:cxn modelId="{ED700FFA-720F-4A02-86B7-47EDB8F029E1}" type="presOf" srcId="{CB0121D9-D874-46CC-AD42-DEF4277C6CCA}" destId="{115213B2-A745-437B-8BD9-5362A2257BC1}" srcOrd="0" destOrd="0" presId="urn:microsoft.com/office/officeart/2005/8/layout/vList2"/>
    <dgm:cxn modelId="{C66D9BCA-AC7D-4C7A-BC05-36E62961A7C5}" type="presParOf" srcId="{77BBBE24-8540-4FF7-91FC-7F96C49727E9}" destId="{785B7C7C-FF52-4CBF-8879-58554781A83B}" srcOrd="0" destOrd="0" presId="urn:microsoft.com/office/officeart/2005/8/layout/vList2"/>
    <dgm:cxn modelId="{59455C99-D71C-4D06-A5B5-80AE54462C0D}" type="presParOf" srcId="{77BBBE24-8540-4FF7-91FC-7F96C49727E9}" destId="{83BE1455-E5FB-42FB-8211-E2BD5E27DD70}" srcOrd="1" destOrd="0" presId="urn:microsoft.com/office/officeart/2005/8/layout/vList2"/>
    <dgm:cxn modelId="{9AD8048C-B6D8-41C5-A2DD-0BA42CA001C5}" type="presParOf" srcId="{77BBBE24-8540-4FF7-91FC-7F96C49727E9}" destId="{115213B2-A745-437B-8BD9-5362A2257BC1}" srcOrd="2" destOrd="0" presId="urn:microsoft.com/office/officeart/2005/8/layout/vList2"/>
    <dgm:cxn modelId="{B459B4A5-141F-468B-B3DE-BFBF02A55E43}" type="presParOf" srcId="{77BBBE24-8540-4FF7-91FC-7F96C49727E9}" destId="{561BBEB0-78A0-4463-A9AF-E96E1E191FC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B7C7C-FF52-4CBF-8879-58554781A83B}">
      <dsp:nvSpPr>
        <dsp:cNvPr id="0" name=""/>
        <dsp:cNvSpPr/>
      </dsp:nvSpPr>
      <dsp:spPr>
        <a:xfrm>
          <a:off x="0" y="0"/>
          <a:ext cx="5199803" cy="311755"/>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latin typeface="Aptos" panose="020B0004020202020204" pitchFamily="34" charset="0"/>
              <a:ea typeface="Microsoft Sans Serif"/>
              <a:cs typeface="Arial"/>
            </a:rPr>
            <a:t>To be eligible, the project must:</a:t>
          </a:r>
          <a:endParaRPr lang="en-US" sz="1600" kern="1200" dirty="0">
            <a:latin typeface="Aptos" panose="020B0004020202020204" pitchFamily="34" charset="0"/>
            <a:ea typeface="Microsoft Sans Serif"/>
            <a:cs typeface="Arial"/>
          </a:endParaRPr>
        </a:p>
      </dsp:txBody>
      <dsp:txXfrm>
        <a:off x="15219" y="15219"/>
        <a:ext cx="5169365" cy="281317"/>
      </dsp:txXfrm>
    </dsp:sp>
    <dsp:sp modelId="{83BE1455-E5FB-42FB-8211-E2BD5E27DD70}">
      <dsp:nvSpPr>
        <dsp:cNvPr id="0" name=""/>
        <dsp:cNvSpPr/>
      </dsp:nvSpPr>
      <dsp:spPr>
        <a:xfrm>
          <a:off x="0" y="317633"/>
          <a:ext cx="5199803" cy="1844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094"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en-US" sz="1600" kern="1200" dirty="0">
            <a:solidFill>
              <a:prstClr val="black">
                <a:hueOff val="0"/>
                <a:satOff val="0"/>
                <a:lumOff val="0"/>
                <a:alphaOff val="0"/>
              </a:prstClr>
            </a:solidFill>
            <a:latin typeface="Microsoft Sans Serif"/>
            <a:ea typeface="Microsoft Sans Serif"/>
            <a:cs typeface="Arial"/>
          </a:endParaRPr>
        </a:p>
        <a:p>
          <a:pPr marL="171450" lvl="1" indent="-171450" algn="l" defTabSz="711200" rtl="0">
            <a:lnSpc>
              <a:spcPct val="90000"/>
            </a:lnSpc>
            <a:spcBef>
              <a:spcPct val="0"/>
            </a:spcBef>
            <a:spcAft>
              <a:spcPct val="20000"/>
            </a:spcAft>
            <a:buChar char="•"/>
          </a:pPr>
          <a:r>
            <a:rPr lang="en-GB" sz="1600" kern="1200" dirty="0">
              <a:solidFill>
                <a:prstClr val="black">
                  <a:hueOff val="0"/>
                  <a:satOff val="0"/>
                  <a:lumOff val="0"/>
                  <a:alphaOff val="0"/>
                </a:prstClr>
              </a:solidFill>
              <a:latin typeface="Aptos"/>
              <a:ea typeface="Microsoft Sans Serif"/>
              <a:cs typeface="Arial"/>
            </a:rPr>
            <a:t>Take place between 16 August 2024 and 14 March 2025.</a:t>
          </a:r>
          <a:endParaRPr lang="en-US" sz="1600" kern="1200" dirty="0">
            <a:solidFill>
              <a:prstClr val="black">
                <a:hueOff val="0"/>
                <a:satOff val="0"/>
                <a:lumOff val="0"/>
                <a:alphaOff val="0"/>
              </a:prstClr>
            </a:solidFill>
            <a:latin typeface="Aptos"/>
            <a:ea typeface="Microsoft Sans Serif"/>
            <a:cs typeface="Arial"/>
          </a:endParaRPr>
        </a:p>
        <a:p>
          <a:pPr marL="171450" lvl="1" indent="-171450" algn="l" defTabSz="711200" rtl="0">
            <a:lnSpc>
              <a:spcPct val="90000"/>
            </a:lnSpc>
            <a:spcBef>
              <a:spcPct val="0"/>
            </a:spcBef>
            <a:spcAft>
              <a:spcPct val="20000"/>
            </a:spcAft>
            <a:buChar char="•"/>
          </a:pPr>
          <a:r>
            <a:rPr lang="en-US" sz="1600" kern="1200" dirty="0">
              <a:solidFill>
                <a:prstClr val="black">
                  <a:hueOff val="0"/>
                  <a:satOff val="0"/>
                  <a:lumOff val="0"/>
                  <a:alphaOff val="0"/>
                </a:prstClr>
              </a:solidFill>
              <a:latin typeface="Aptos"/>
              <a:ea typeface="Microsoft Sans Serif"/>
              <a:cs typeface="Arial"/>
            </a:rPr>
            <a:t>Embrace the importance of partnership work</a:t>
          </a:r>
          <a:r>
            <a:rPr lang="en-GB" sz="1600" kern="1200" dirty="0">
              <a:solidFill>
                <a:prstClr val="black">
                  <a:hueOff val="0"/>
                  <a:satOff val="0"/>
                  <a:lumOff val="0"/>
                  <a:alphaOff val="0"/>
                </a:prstClr>
              </a:solidFill>
              <a:latin typeface="Aptos"/>
              <a:ea typeface="Microsoft Sans Serif"/>
              <a:cs typeface="Arial"/>
            </a:rPr>
            <a:t> </a:t>
          </a:r>
          <a:endParaRPr lang="en-US" sz="1600" kern="1200" dirty="0">
            <a:solidFill>
              <a:prstClr val="black">
                <a:hueOff val="0"/>
                <a:satOff val="0"/>
                <a:lumOff val="0"/>
                <a:alphaOff val="0"/>
              </a:prstClr>
            </a:solidFill>
            <a:latin typeface="Aptos" panose="020B0004020202020204" pitchFamily="34" charset="0"/>
            <a:ea typeface="Microsoft Sans Serif"/>
            <a:cs typeface="Arial"/>
          </a:endParaRPr>
        </a:p>
        <a:p>
          <a:pPr marL="171450" lvl="1" indent="-171450" algn="l" defTabSz="711200">
            <a:lnSpc>
              <a:spcPct val="90000"/>
            </a:lnSpc>
            <a:spcBef>
              <a:spcPct val="0"/>
            </a:spcBef>
            <a:spcAft>
              <a:spcPct val="20000"/>
            </a:spcAft>
            <a:buChar char="•"/>
          </a:pPr>
          <a:r>
            <a:rPr lang="en-GB" sz="1600" kern="1200" dirty="0">
              <a:solidFill>
                <a:prstClr val="black">
                  <a:hueOff val="0"/>
                  <a:satOff val="0"/>
                  <a:lumOff val="0"/>
                  <a:alphaOff val="0"/>
                </a:prstClr>
              </a:solidFill>
              <a:latin typeface="Aptos"/>
              <a:ea typeface="Microsoft Sans Serif"/>
              <a:cs typeface="Arial"/>
            </a:rPr>
            <a:t>Be free to attend/take part</a:t>
          </a:r>
          <a:endParaRPr lang="en-US" sz="1600" kern="1200" dirty="0">
            <a:solidFill>
              <a:prstClr val="black">
                <a:hueOff val="0"/>
                <a:satOff val="0"/>
                <a:lumOff val="0"/>
                <a:alphaOff val="0"/>
              </a:prstClr>
            </a:solidFill>
            <a:latin typeface="Aptos"/>
            <a:ea typeface="Microsoft Sans Serif"/>
            <a:cs typeface="Arial"/>
          </a:endParaRPr>
        </a:p>
        <a:p>
          <a:pPr marL="171450" lvl="1" indent="-171450" algn="l" defTabSz="711200">
            <a:lnSpc>
              <a:spcPct val="90000"/>
            </a:lnSpc>
            <a:spcBef>
              <a:spcPct val="0"/>
            </a:spcBef>
            <a:spcAft>
              <a:spcPct val="20000"/>
            </a:spcAft>
            <a:buChar char="•"/>
          </a:pPr>
          <a:r>
            <a:rPr lang="en-US" sz="1600" kern="1200" dirty="0">
              <a:solidFill>
                <a:prstClr val="black">
                  <a:hueOff val="0"/>
                  <a:satOff val="0"/>
                  <a:lumOff val="0"/>
                  <a:alphaOff val="0"/>
                </a:prstClr>
              </a:solidFill>
              <a:latin typeface="Aptos"/>
              <a:ea typeface="Microsoft Sans Serif"/>
              <a:cs typeface="Arial"/>
            </a:rPr>
            <a:t>Be in Kings </a:t>
          </a:r>
          <a:r>
            <a:rPr lang="en-US" sz="1600" kern="1200" dirty="0">
              <a:latin typeface="Aptos"/>
              <a:ea typeface="Microsoft Sans Serif"/>
              <a:cs typeface="Arial"/>
            </a:rPr>
            <a:t>Square</a:t>
          </a:r>
        </a:p>
        <a:p>
          <a:pPr marL="171450" lvl="1" indent="-171450" algn="l" defTabSz="755650">
            <a:lnSpc>
              <a:spcPct val="90000"/>
            </a:lnSpc>
            <a:spcBef>
              <a:spcPct val="0"/>
            </a:spcBef>
            <a:spcAft>
              <a:spcPct val="20000"/>
            </a:spcAft>
            <a:buChar char="•"/>
          </a:pPr>
          <a:endParaRPr lang="en-US" sz="1700" kern="1200" dirty="0">
            <a:latin typeface="Microsoft Sans Serif"/>
            <a:ea typeface="Microsoft Sans Serif"/>
            <a:cs typeface="Arial"/>
          </a:endParaRPr>
        </a:p>
      </dsp:txBody>
      <dsp:txXfrm>
        <a:off x="0" y="317633"/>
        <a:ext cx="5199803" cy="1844369"/>
      </dsp:txXfrm>
    </dsp:sp>
    <dsp:sp modelId="{115213B2-A745-437B-8BD9-5362A2257BC1}">
      <dsp:nvSpPr>
        <dsp:cNvPr id="0" name=""/>
        <dsp:cNvSpPr/>
      </dsp:nvSpPr>
      <dsp:spPr>
        <a:xfrm>
          <a:off x="0" y="2142305"/>
          <a:ext cx="5199803" cy="242954"/>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a:latin typeface="Aptos" panose="020B0004020202020204" pitchFamily="34" charset="0"/>
              <a:ea typeface="Microsoft Sans Serif"/>
              <a:cs typeface="Arial"/>
            </a:rPr>
            <a:t>You/your organisation must:</a:t>
          </a:r>
          <a:endParaRPr lang="en-US" sz="1600" kern="1200" dirty="0">
            <a:latin typeface="Aptos" panose="020B0004020202020204" pitchFamily="34" charset="0"/>
            <a:ea typeface="Microsoft Sans Serif"/>
            <a:cs typeface="Arial"/>
          </a:endParaRPr>
        </a:p>
      </dsp:txBody>
      <dsp:txXfrm>
        <a:off x="11860" y="2154165"/>
        <a:ext cx="5176083" cy="219234"/>
      </dsp:txXfrm>
    </dsp:sp>
    <dsp:sp modelId="{561BBEB0-78A0-4463-A9AF-E96E1E191FCA}">
      <dsp:nvSpPr>
        <dsp:cNvPr id="0" name=""/>
        <dsp:cNvSpPr/>
      </dsp:nvSpPr>
      <dsp:spPr>
        <a:xfrm>
          <a:off x="0" y="2404958"/>
          <a:ext cx="5199803" cy="2459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094"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en-US" sz="1600" kern="1200" dirty="0">
            <a:solidFill>
              <a:prstClr val="black">
                <a:hueOff val="0"/>
                <a:satOff val="0"/>
                <a:lumOff val="0"/>
                <a:alphaOff val="0"/>
              </a:prstClr>
            </a:solidFill>
            <a:latin typeface="Aptos" panose="020B0004020202020204" pitchFamily="34" charset="0"/>
            <a:ea typeface="Microsoft Sans Serif"/>
            <a:cs typeface="Arial"/>
          </a:endParaRPr>
        </a:p>
        <a:p>
          <a:pPr marL="171450" lvl="1" indent="-171450" algn="l" defTabSz="711200">
            <a:lnSpc>
              <a:spcPct val="90000"/>
            </a:lnSpc>
            <a:spcBef>
              <a:spcPct val="0"/>
            </a:spcBef>
            <a:spcAft>
              <a:spcPct val="20000"/>
            </a:spcAft>
            <a:buChar char="•"/>
          </a:pPr>
          <a:r>
            <a:rPr lang="en-GB" sz="1600" kern="1200" dirty="0">
              <a:solidFill>
                <a:prstClr val="black">
                  <a:hueOff val="0"/>
                  <a:satOff val="0"/>
                  <a:lumOff val="0"/>
                  <a:alphaOff val="0"/>
                </a:prstClr>
              </a:solidFill>
              <a:latin typeface="Aptos" panose="020B0004020202020204" pitchFamily="34" charset="0"/>
              <a:ea typeface="Microsoft Sans Serif"/>
              <a:cs typeface="Arial"/>
            </a:rPr>
            <a:t>Be either a legally constituted organisation (not for profit) or if applying as an individual include a letter of support in reference from an organisation about you and to demonstrate that you are ‘not-for-profit’ </a:t>
          </a:r>
          <a:endParaRPr lang="en-US" sz="1600" kern="1200" dirty="0">
            <a:solidFill>
              <a:prstClr val="black">
                <a:hueOff val="0"/>
                <a:satOff val="0"/>
                <a:lumOff val="0"/>
                <a:alphaOff val="0"/>
              </a:prstClr>
            </a:solidFill>
            <a:latin typeface="Aptos" panose="020B0004020202020204" pitchFamily="34" charset="0"/>
            <a:ea typeface="Microsoft Sans Serif"/>
            <a:cs typeface="Arial"/>
          </a:endParaRPr>
        </a:p>
        <a:p>
          <a:pPr marL="171450" lvl="1" indent="-171450" algn="l" defTabSz="711200">
            <a:lnSpc>
              <a:spcPct val="90000"/>
            </a:lnSpc>
            <a:spcBef>
              <a:spcPct val="0"/>
            </a:spcBef>
            <a:spcAft>
              <a:spcPct val="20000"/>
            </a:spcAft>
            <a:buChar char="•"/>
          </a:pPr>
          <a:r>
            <a:rPr lang="en-GB" sz="1600" kern="1200" dirty="0">
              <a:solidFill>
                <a:prstClr val="black">
                  <a:hueOff val="0"/>
                  <a:satOff val="0"/>
                  <a:lumOff val="0"/>
                  <a:alphaOff val="0"/>
                </a:prstClr>
              </a:solidFill>
              <a:latin typeface="Aptos" panose="020B0004020202020204" pitchFamily="34" charset="0"/>
              <a:ea typeface="Microsoft Sans Serif"/>
              <a:cs typeface="Arial"/>
            </a:rPr>
            <a:t>Have a bank or building society account</a:t>
          </a:r>
          <a:endParaRPr lang="en-US" sz="1600" kern="1200" dirty="0">
            <a:solidFill>
              <a:prstClr val="black">
                <a:hueOff val="0"/>
                <a:satOff val="0"/>
                <a:lumOff val="0"/>
                <a:alphaOff val="0"/>
              </a:prstClr>
            </a:solidFill>
            <a:latin typeface="Aptos" panose="020B0004020202020204" pitchFamily="34" charset="0"/>
            <a:ea typeface="Microsoft Sans Serif"/>
            <a:cs typeface="Arial"/>
          </a:endParaRPr>
        </a:p>
        <a:p>
          <a:pPr marL="171450" lvl="1" indent="-171450" algn="l" defTabSz="711200">
            <a:lnSpc>
              <a:spcPct val="90000"/>
            </a:lnSpc>
            <a:spcBef>
              <a:spcPct val="0"/>
            </a:spcBef>
            <a:spcAft>
              <a:spcPct val="20000"/>
            </a:spcAft>
            <a:buChar char="•"/>
          </a:pPr>
          <a:r>
            <a:rPr lang="en-GB" sz="1600" kern="1200" dirty="0">
              <a:solidFill>
                <a:prstClr val="black">
                  <a:hueOff val="0"/>
                  <a:satOff val="0"/>
                  <a:lumOff val="0"/>
                  <a:alphaOff val="0"/>
                </a:prstClr>
              </a:solidFill>
              <a:latin typeface="Aptos" panose="020B0004020202020204" pitchFamily="34" charset="0"/>
              <a:ea typeface="Microsoft Sans Serif"/>
              <a:cs typeface="Arial"/>
            </a:rPr>
            <a:t>Not have received Arts Council England National Portfolio Organisation funding for the activity you are applying for</a:t>
          </a:r>
          <a:endParaRPr lang="en-US" sz="1600" kern="1200" dirty="0">
            <a:solidFill>
              <a:prstClr val="black">
                <a:hueOff val="0"/>
                <a:satOff val="0"/>
                <a:lumOff val="0"/>
                <a:alphaOff val="0"/>
              </a:prstClr>
            </a:solidFill>
            <a:latin typeface="Aptos" panose="020B0004020202020204" pitchFamily="34" charset="0"/>
            <a:ea typeface="Microsoft Sans Serif"/>
            <a:cs typeface="Arial"/>
          </a:endParaRPr>
        </a:p>
        <a:p>
          <a:pPr marL="171450" lvl="1" indent="-171450" algn="l" defTabSz="711200">
            <a:lnSpc>
              <a:spcPct val="90000"/>
            </a:lnSpc>
            <a:spcBef>
              <a:spcPct val="0"/>
            </a:spcBef>
            <a:spcAft>
              <a:spcPct val="20000"/>
            </a:spcAft>
            <a:buChar char="•"/>
          </a:pPr>
          <a:endParaRPr lang="en-US" sz="1600" kern="1200" dirty="0">
            <a:solidFill>
              <a:prstClr val="black">
                <a:hueOff val="0"/>
                <a:satOff val="0"/>
                <a:lumOff val="0"/>
                <a:alphaOff val="0"/>
              </a:prstClr>
            </a:solidFill>
            <a:latin typeface="Microsoft Sans Serif"/>
            <a:ea typeface="Microsoft Sans Serif"/>
            <a:cs typeface="Arial"/>
          </a:endParaRPr>
        </a:p>
      </dsp:txBody>
      <dsp:txXfrm>
        <a:off x="0" y="2404958"/>
        <a:ext cx="5199803" cy="245915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E062B2-965B-4411-8F4C-D972696B624F}" type="datetimeFigureOut">
              <a:rPr lang="en-GB" smtClean="0"/>
              <a:t>04/07/2024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8922C6-1CCE-4FAB-BFA4-2ED2B208FFE0}" type="slidenum">
              <a:rPr lang="en-GB" smtClean="0"/>
              <a:t>‹#›</a:t>
            </a:fld>
            <a:endParaRPr lang="en-GB"/>
          </a:p>
        </p:txBody>
      </p:sp>
    </p:spTree>
    <p:extLst>
      <p:ext uri="{BB962C8B-B14F-4D97-AF65-F5344CB8AC3E}">
        <p14:creationId xmlns:p14="http://schemas.microsoft.com/office/powerpoint/2010/main" val="3066973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8922C6-1CCE-4FAB-BFA4-2ED2B208FFE0}" type="slidenum">
              <a:rPr lang="en-GB" smtClean="0"/>
              <a:t>1</a:t>
            </a:fld>
            <a:endParaRPr lang="en-GB"/>
          </a:p>
        </p:txBody>
      </p:sp>
    </p:spTree>
    <p:extLst>
      <p:ext uri="{BB962C8B-B14F-4D97-AF65-F5344CB8AC3E}">
        <p14:creationId xmlns:p14="http://schemas.microsoft.com/office/powerpoint/2010/main" val="4204423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8922C6-1CCE-4FAB-BFA4-2ED2B208FFE0}" type="slidenum">
              <a:rPr lang="en-GB" smtClean="0"/>
              <a:t>15</a:t>
            </a:fld>
            <a:endParaRPr lang="en-GB"/>
          </a:p>
        </p:txBody>
      </p:sp>
    </p:spTree>
    <p:extLst>
      <p:ext uri="{BB962C8B-B14F-4D97-AF65-F5344CB8AC3E}">
        <p14:creationId xmlns:p14="http://schemas.microsoft.com/office/powerpoint/2010/main" val="2943654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88922C6-1CCE-4FAB-BFA4-2ED2B208FFE0}" type="slidenum">
              <a:rPr lang="en-GB" smtClean="0"/>
              <a:t>18</a:t>
            </a:fld>
            <a:endParaRPr lang="en-GB"/>
          </a:p>
        </p:txBody>
      </p:sp>
    </p:spTree>
    <p:extLst>
      <p:ext uri="{BB962C8B-B14F-4D97-AF65-F5344CB8AC3E}">
        <p14:creationId xmlns:p14="http://schemas.microsoft.com/office/powerpoint/2010/main" val="4046187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6C315-E597-86C7-1062-6238DC50E8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66EC38E-1C04-0458-35F8-500C381D94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A4A2E07-83F3-855B-3057-00EA1A9A1EFD}"/>
              </a:ext>
            </a:extLst>
          </p:cNvPr>
          <p:cNvSpPr>
            <a:spLocks noGrp="1"/>
          </p:cNvSpPr>
          <p:nvPr>
            <p:ph type="dt" sz="half" idx="10"/>
          </p:nvPr>
        </p:nvSpPr>
        <p:spPr/>
        <p:txBody>
          <a:bodyPr/>
          <a:lstStyle/>
          <a:p>
            <a:fld id="{A3961414-D2E8-43BD-A956-59A9BE4E9284}" type="datetimeFigureOut">
              <a:rPr lang="en-GB" smtClean="0"/>
              <a:t>04/07/2024</a:t>
            </a:fld>
            <a:endParaRPr lang="en-GB"/>
          </a:p>
        </p:txBody>
      </p:sp>
      <p:sp>
        <p:nvSpPr>
          <p:cNvPr id="5" name="Footer Placeholder 4">
            <a:extLst>
              <a:ext uri="{FF2B5EF4-FFF2-40B4-BE49-F238E27FC236}">
                <a16:creationId xmlns:a16="http://schemas.microsoft.com/office/drawing/2014/main" id="{DD659CFD-CCC6-C684-C0DA-CC7DEC7816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BFA0B5-A2E5-B090-9CCE-77A7999404CD}"/>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2419729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8D1D1-D1D7-F91B-CE9F-6761554388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CC640E-AE03-1369-1CC9-E39836580C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ACF7AA-E229-BC75-1B87-955D18DA8CCD}"/>
              </a:ext>
            </a:extLst>
          </p:cNvPr>
          <p:cNvSpPr>
            <a:spLocks noGrp="1"/>
          </p:cNvSpPr>
          <p:nvPr>
            <p:ph type="dt" sz="half" idx="10"/>
          </p:nvPr>
        </p:nvSpPr>
        <p:spPr/>
        <p:txBody>
          <a:bodyPr/>
          <a:lstStyle/>
          <a:p>
            <a:fld id="{A3961414-D2E8-43BD-A956-59A9BE4E9284}" type="datetimeFigureOut">
              <a:rPr lang="en-GB" smtClean="0"/>
              <a:t>04/07/2024</a:t>
            </a:fld>
            <a:endParaRPr lang="en-GB"/>
          </a:p>
        </p:txBody>
      </p:sp>
      <p:sp>
        <p:nvSpPr>
          <p:cNvPr id="5" name="Footer Placeholder 4">
            <a:extLst>
              <a:ext uri="{FF2B5EF4-FFF2-40B4-BE49-F238E27FC236}">
                <a16:creationId xmlns:a16="http://schemas.microsoft.com/office/drawing/2014/main" id="{8230BAF7-EE31-0C72-350B-69F47D675E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05B3A8-543B-A1BB-D02A-27D741B87BF5}"/>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1256764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72CFE6-0903-E12A-7A35-C4F33E2D68E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2D9651-AAC7-70AA-0A08-A8F82661E1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D8C9FF-92BD-37BC-6705-2EFD32636A51}"/>
              </a:ext>
            </a:extLst>
          </p:cNvPr>
          <p:cNvSpPr>
            <a:spLocks noGrp="1"/>
          </p:cNvSpPr>
          <p:nvPr>
            <p:ph type="dt" sz="half" idx="10"/>
          </p:nvPr>
        </p:nvSpPr>
        <p:spPr/>
        <p:txBody>
          <a:bodyPr/>
          <a:lstStyle/>
          <a:p>
            <a:fld id="{A3961414-D2E8-43BD-A956-59A9BE4E9284}" type="datetimeFigureOut">
              <a:rPr lang="en-GB" smtClean="0"/>
              <a:t>04/07/2024</a:t>
            </a:fld>
            <a:endParaRPr lang="en-GB"/>
          </a:p>
        </p:txBody>
      </p:sp>
      <p:sp>
        <p:nvSpPr>
          <p:cNvPr id="5" name="Footer Placeholder 4">
            <a:extLst>
              <a:ext uri="{FF2B5EF4-FFF2-40B4-BE49-F238E27FC236}">
                <a16:creationId xmlns:a16="http://schemas.microsoft.com/office/drawing/2014/main" id="{CFF27634-EFE7-6057-63F5-E3A97DF5C2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6CFEA1-C4A0-676F-02E1-CC05C9F9AB92}"/>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1618526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21EB-1AC3-BC85-3107-58E04D7D5F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1D9941-5718-18CE-EDB3-22F5B5E28F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09F4F5-B508-33B3-B9EF-B073B8A3BF63}"/>
              </a:ext>
            </a:extLst>
          </p:cNvPr>
          <p:cNvSpPr>
            <a:spLocks noGrp="1"/>
          </p:cNvSpPr>
          <p:nvPr>
            <p:ph type="dt" sz="half" idx="10"/>
          </p:nvPr>
        </p:nvSpPr>
        <p:spPr/>
        <p:txBody>
          <a:bodyPr/>
          <a:lstStyle/>
          <a:p>
            <a:fld id="{A3961414-D2E8-43BD-A956-59A9BE4E9284}" type="datetimeFigureOut">
              <a:rPr lang="en-GB" smtClean="0"/>
              <a:t>04/07/2024</a:t>
            </a:fld>
            <a:endParaRPr lang="en-GB"/>
          </a:p>
        </p:txBody>
      </p:sp>
      <p:sp>
        <p:nvSpPr>
          <p:cNvPr id="5" name="Footer Placeholder 4">
            <a:extLst>
              <a:ext uri="{FF2B5EF4-FFF2-40B4-BE49-F238E27FC236}">
                <a16:creationId xmlns:a16="http://schemas.microsoft.com/office/drawing/2014/main" id="{CD80E6F9-9031-9A6D-E7BE-1D5DF6753B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3CA829-A4FC-0528-1DB1-9D471DB1D672}"/>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2691415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3ED37-04C5-85AA-E518-074313D653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6CBA8BF-BF72-6BD6-7D7B-9F3ABE1887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3BB908-0C31-2F15-9B8D-C1271F2F3396}"/>
              </a:ext>
            </a:extLst>
          </p:cNvPr>
          <p:cNvSpPr>
            <a:spLocks noGrp="1"/>
          </p:cNvSpPr>
          <p:nvPr>
            <p:ph type="dt" sz="half" idx="10"/>
          </p:nvPr>
        </p:nvSpPr>
        <p:spPr/>
        <p:txBody>
          <a:bodyPr/>
          <a:lstStyle/>
          <a:p>
            <a:fld id="{A3961414-D2E8-43BD-A956-59A9BE4E9284}" type="datetimeFigureOut">
              <a:rPr lang="en-GB" smtClean="0"/>
              <a:t>04/07/2024</a:t>
            </a:fld>
            <a:endParaRPr lang="en-GB"/>
          </a:p>
        </p:txBody>
      </p:sp>
      <p:sp>
        <p:nvSpPr>
          <p:cNvPr id="5" name="Footer Placeholder 4">
            <a:extLst>
              <a:ext uri="{FF2B5EF4-FFF2-40B4-BE49-F238E27FC236}">
                <a16:creationId xmlns:a16="http://schemas.microsoft.com/office/drawing/2014/main" id="{5DA799AF-EC16-E104-2C04-B7287B3F19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CEAEEB-2BC1-E07B-D09C-AC0DBBA5CDB3}"/>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650976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873A2-5B5C-FE33-094A-ADC82ABB66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0C3E2E-51F3-6139-E3B3-B23D556075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8466647-873D-F611-3CBB-B1287F039C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748A715-C676-0F56-2947-75FF3B245242}"/>
              </a:ext>
            </a:extLst>
          </p:cNvPr>
          <p:cNvSpPr>
            <a:spLocks noGrp="1"/>
          </p:cNvSpPr>
          <p:nvPr>
            <p:ph type="dt" sz="half" idx="10"/>
          </p:nvPr>
        </p:nvSpPr>
        <p:spPr/>
        <p:txBody>
          <a:bodyPr/>
          <a:lstStyle/>
          <a:p>
            <a:fld id="{A3961414-D2E8-43BD-A956-59A9BE4E9284}" type="datetimeFigureOut">
              <a:rPr lang="en-GB" smtClean="0"/>
              <a:t>04/07/2024</a:t>
            </a:fld>
            <a:endParaRPr lang="en-GB"/>
          </a:p>
        </p:txBody>
      </p:sp>
      <p:sp>
        <p:nvSpPr>
          <p:cNvPr id="6" name="Footer Placeholder 5">
            <a:extLst>
              <a:ext uri="{FF2B5EF4-FFF2-40B4-BE49-F238E27FC236}">
                <a16:creationId xmlns:a16="http://schemas.microsoft.com/office/drawing/2014/main" id="{9BB838D7-D507-8B3C-36A7-4BFF917E59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92305B-B3B1-2CD9-ADC3-551314A3FECF}"/>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432893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BDEBA-63B7-6445-3D93-515FAD5A91B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7C43A8-1781-F139-2670-20DC1B38E5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6FA939-5327-B4C1-9A97-80B0674AA6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6B6F64A-506D-02EE-0F1B-56CC1CD5B2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729EDD-F101-D55A-0778-A7539B4C1A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A2C47DA-2FE0-FF68-352C-E8F16739F1BC}"/>
              </a:ext>
            </a:extLst>
          </p:cNvPr>
          <p:cNvSpPr>
            <a:spLocks noGrp="1"/>
          </p:cNvSpPr>
          <p:nvPr>
            <p:ph type="dt" sz="half" idx="10"/>
          </p:nvPr>
        </p:nvSpPr>
        <p:spPr/>
        <p:txBody>
          <a:bodyPr/>
          <a:lstStyle/>
          <a:p>
            <a:fld id="{A3961414-D2E8-43BD-A956-59A9BE4E9284}" type="datetimeFigureOut">
              <a:rPr lang="en-GB" smtClean="0"/>
              <a:t>04/07/2024</a:t>
            </a:fld>
            <a:endParaRPr lang="en-GB"/>
          </a:p>
        </p:txBody>
      </p:sp>
      <p:sp>
        <p:nvSpPr>
          <p:cNvPr id="8" name="Footer Placeholder 7">
            <a:extLst>
              <a:ext uri="{FF2B5EF4-FFF2-40B4-BE49-F238E27FC236}">
                <a16:creationId xmlns:a16="http://schemas.microsoft.com/office/drawing/2014/main" id="{00E3A576-7D26-1680-9226-90E1E51EF2F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A3AC4E2-DDAF-DB81-D003-6301EDF174E2}"/>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4049036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F9887-4232-AB90-35B0-51F72574150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FB2308-C31D-50AA-4A32-E3FC7999F052}"/>
              </a:ext>
            </a:extLst>
          </p:cNvPr>
          <p:cNvSpPr>
            <a:spLocks noGrp="1"/>
          </p:cNvSpPr>
          <p:nvPr>
            <p:ph type="dt" sz="half" idx="10"/>
          </p:nvPr>
        </p:nvSpPr>
        <p:spPr/>
        <p:txBody>
          <a:bodyPr/>
          <a:lstStyle/>
          <a:p>
            <a:fld id="{A3961414-D2E8-43BD-A956-59A9BE4E9284}" type="datetimeFigureOut">
              <a:rPr lang="en-GB" smtClean="0"/>
              <a:t>04/07/2024</a:t>
            </a:fld>
            <a:endParaRPr lang="en-GB"/>
          </a:p>
        </p:txBody>
      </p:sp>
      <p:sp>
        <p:nvSpPr>
          <p:cNvPr id="4" name="Footer Placeholder 3">
            <a:extLst>
              <a:ext uri="{FF2B5EF4-FFF2-40B4-BE49-F238E27FC236}">
                <a16:creationId xmlns:a16="http://schemas.microsoft.com/office/drawing/2014/main" id="{10B34ACF-A040-0AC3-40F8-77D40E412B5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B556F9-387F-093B-5DB9-CB2A2C0E4B3F}"/>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480480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28FD0F-21CD-9F78-E6A9-792734191299}"/>
              </a:ext>
            </a:extLst>
          </p:cNvPr>
          <p:cNvSpPr>
            <a:spLocks noGrp="1"/>
          </p:cNvSpPr>
          <p:nvPr>
            <p:ph type="dt" sz="half" idx="10"/>
          </p:nvPr>
        </p:nvSpPr>
        <p:spPr/>
        <p:txBody>
          <a:bodyPr/>
          <a:lstStyle/>
          <a:p>
            <a:fld id="{A3961414-D2E8-43BD-A956-59A9BE4E9284}" type="datetimeFigureOut">
              <a:rPr lang="en-GB" smtClean="0"/>
              <a:t>04/07/2024</a:t>
            </a:fld>
            <a:endParaRPr lang="en-GB"/>
          </a:p>
        </p:txBody>
      </p:sp>
      <p:sp>
        <p:nvSpPr>
          <p:cNvPr id="3" name="Footer Placeholder 2">
            <a:extLst>
              <a:ext uri="{FF2B5EF4-FFF2-40B4-BE49-F238E27FC236}">
                <a16:creationId xmlns:a16="http://schemas.microsoft.com/office/drawing/2014/main" id="{9C979220-2BD4-2F59-FF9F-F241925F5A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2D055B7-2497-D940-A725-D1A62606733A}"/>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2181191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79308-BF6C-F0E9-79D3-4A47215B37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04BD475-8053-3124-CADB-5312ED3151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088C578-73B3-DA64-FFD8-A07F2FE312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8A2E51-3C08-D5FA-D0C5-AAF8329A11F2}"/>
              </a:ext>
            </a:extLst>
          </p:cNvPr>
          <p:cNvSpPr>
            <a:spLocks noGrp="1"/>
          </p:cNvSpPr>
          <p:nvPr>
            <p:ph type="dt" sz="half" idx="10"/>
          </p:nvPr>
        </p:nvSpPr>
        <p:spPr/>
        <p:txBody>
          <a:bodyPr/>
          <a:lstStyle/>
          <a:p>
            <a:fld id="{A3961414-D2E8-43BD-A956-59A9BE4E9284}" type="datetimeFigureOut">
              <a:rPr lang="en-GB" smtClean="0"/>
              <a:t>04/07/2024</a:t>
            </a:fld>
            <a:endParaRPr lang="en-GB"/>
          </a:p>
        </p:txBody>
      </p:sp>
      <p:sp>
        <p:nvSpPr>
          <p:cNvPr id="6" name="Footer Placeholder 5">
            <a:extLst>
              <a:ext uri="{FF2B5EF4-FFF2-40B4-BE49-F238E27FC236}">
                <a16:creationId xmlns:a16="http://schemas.microsoft.com/office/drawing/2014/main" id="{E53C1DB6-3675-C7A8-CE53-B15B80277B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77725E-11CD-73A3-6AC9-1DB30677B5F1}"/>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3076767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BC2B6-4E2F-063D-2D2F-AACBB7EBA4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952D8C-EDF2-7C5E-820D-F41FB5B4A3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4C0EB92-6527-2CA6-3024-2C953ACC1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1EAEF0-4AA4-62A7-0E6F-83735B321791}"/>
              </a:ext>
            </a:extLst>
          </p:cNvPr>
          <p:cNvSpPr>
            <a:spLocks noGrp="1"/>
          </p:cNvSpPr>
          <p:nvPr>
            <p:ph type="dt" sz="half" idx="10"/>
          </p:nvPr>
        </p:nvSpPr>
        <p:spPr/>
        <p:txBody>
          <a:bodyPr/>
          <a:lstStyle/>
          <a:p>
            <a:fld id="{A3961414-D2E8-43BD-A956-59A9BE4E9284}" type="datetimeFigureOut">
              <a:rPr lang="en-GB" smtClean="0"/>
              <a:t>04/07/2024</a:t>
            </a:fld>
            <a:endParaRPr lang="en-GB"/>
          </a:p>
        </p:txBody>
      </p:sp>
      <p:sp>
        <p:nvSpPr>
          <p:cNvPr id="6" name="Footer Placeholder 5">
            <a:extLst>
              <a:ext uri="{FF2B5EF4-FFF2-40B4-BE49-F238E27FC236}">
                <a16:creationId xmlns:a16="http://schemas.microsoft.com/office/drawing/2014/main" id="{D827C1AF-16C0-96EA-CBA6-FBD49AABC4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F33D26C-3CF5-67C2-A907-A3254A08BFC6}"/>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3407017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A4C0D7-BAA1-A8F0-76F8-5F560ED89C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EF1A96-DDBE-4B12-6A98-7945979DA5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730506-9B35-29CC-A64C-DA47C9D34C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61414-D2E8-43BD-A956-59A9BE4E9284}" type="datetimeFigureOut">
              <a:rPr lang="en-GB" smtClean="0"/>
              <a:t>04/07/2024</a:t>
            </a:fld>
            <a:endParaRPr lang="en-GB"/>
          </a:p>
        </p:txBody>
      </p:sp>
      <p:sp>
        <p:nvSpPr>
          <p:cNvPr id="5" name="Footer Placeholder 4">
            <a:extLst>
              <a:ext uri="{FF2B5EF4-FFF2-40B4-BE49-F238E27FC236}">
                <a16:creationId xmlns:a16="http://schemas.microsoft.com/office/drawing/2014/main" id="{AF50138F-4A1C-0056-D610-46A1973BD9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F80FA45-899D-4AAF-BFC4-E4ADBA4BCB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82006-527A-42BA-BFE3-FF90D0CFD932}" type="slidenum">
              <a:rPr lang="en-GB" smtClean="0"/>
              <a:t>‹#›</a:t>
            </a:fld>
            <a:endParaRPr lang="en-GB"/>
          </a:p>
        </p:txBody>
      </p:sp>
    </p:spTree>
    <p:extLst>
      <p:ext uri="{BB962C8B-B14F-4D97-AF65-F5344CB8AC3E}">
        <p14:creationId xmlns:p14="http://schemas.microsoft.com/office/powerpoint/2010/main" val="1544274290"/>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mailto:City.Events@gloucester.gov.uk" TargetMode="Externa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hyperlink" Target="mailto:Vashti@gloucesterculture.org.uk" TargetMode="External"/><Relationship Id="rId2" Type="http://schemas.openxmlformats.org/officeDocument/2006/relationships/hyperlink" Target="mailto:City.Events@gloucester.gov.u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City.Events@gloucester.gov.u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tc-arts.org/rates-of-pay/" TargetMode="External"/><Relationship Id="rId2" Type="http://schemas.openxmlformats.org/officeDocument/2006/relationships/hyperlink" Target="https://www.equity.org.uk/" TargetMode="External"/><Relationship Id="rId1" Type="http://schemas.openxmlformats.org/officeDocument/2006/relationships/slideLayout" Target="../slideLayouts/slideLayout2.xml"/><Relationship Id="rId4" Type="http://schemas.openxmlformats.org/officeDocument/2006/relationships/hyperlink" Target="https://www.artistsunionengland.org.uk/rates-of-pa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City.Events@gloucester.gov.uk"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068B746-09C6-BE69-AE4C-4ACD894A131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585535" y="148373"/>
            <a:ext cx="4483076" cy="296257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A6709CAC-8A27-F17C-B404-8BDD2B2ED18F}"/>
              </a:ext>
            </a:extLst>
          </p:cNvPr>
          <p:cNvSpPr/>
          <p:nvPr/>
        </p:nvSpPr>
        <p:spPr>
          <a:xfrm>
            <a:off x="7585535" y="0"/>
            <a:ext cx="1161423" cy="1503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26" descr="Eagle Street Beach Party And Fiesta Returns Friday / iBerkshires.com - The  Berkshires online guide to events, news and Berkshire County community  information.">
            <a:extLst>
              <a:ext uri="{FF2B5EF4-FFF2-40B4-BE49-F238E27FC236}">
                <a16:creationId xmlns:a16="http://schemas.microsoft.com/office/drawing/2014/main" id="{17C2D153-5E05-8CB7-7BBD-FF269988377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114" r="-4326"/>
          <a:stretch/>
        </p:blipFill>
        <p:spPr bwMode="auto">
          <a:xfrm>
            <a:off x="88060" y="92387"/>
            <a:ext cx="2983343" cy="21181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n pictures: King&amp;#39;s Square comes alive for music festival - Gloucestershire  Live">
            <a:extLst>
              <a:ext uri="{FF2B5EF4-FFF2-40B4-BE49-F238E27FC236}">
                <a16:creationId xmlns:a16="http://schemas.microsoft.com/office/drawing/2014/main" id="{D73541DC-4A40-C0B1-1403-8FB1525BA00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818291" y="4257299"/>
            <a:ext cx="2862771" cy="25055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C593F681-8248-0DAB-5F63-C8CD6805413D}"/>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b="-6"/>
          <a:stretch/>
        </p:blipFill>
        <p:spPr bwMode="auto">
          <a:xfrm>
            <a:off x="3071403" y="95200"/>
            <a:ext cx="1998186" cy="21153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B338C28-F586-5578-8848-49CC06BE000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a:off x="5782453" y="4257299"/>
            <a:ext cx="1659851" cy="2505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descr="thefan01">
            <a:extLst>
              <a:ext uri="{FF2B5EF4-FFF2-40B4-BE49-F238E27FC236}">
                <a16:creationId xmlns:a16="http://schemas.microsoft.com/office/drawing/2014/main" id="{52E50EDB-4A48-AEF1-DE82-877CB449BBC1}"/>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10102" y="92210"/>
            <a:ext cx="1023536" cy="1364557"/>
          </a:xfrm>
          <a:prstGeom prst="rect">
            <a:avLst/>
          </a:prstGeom>
          <a:noFill/>
          <a:ln w="9525">
            <a:noFill/>
            <a:miter lim="800000"/>
            <a:headEnd/>
            <a:tailEnd/>
          </a:ln>
        </p:spPr>
      </p:pic>
      <p:pic>
        <p:nvPicPr>
          <p:cNvPr id="9" name="Picture 8" descr="A group of people walking in front of posters&#10;&#10;Description automatically generated">
            <a:extLst>
              <a:ext uri="{FF2B5EF4-FFF2-40B4-BE49-F238E27FC236}">
                <a16:creationId xmlns:a16="http://schemas.microsoft.com/office/drawing/2014/main" id="{DB28AA93-AEEA-DFFF-CED6-F3A43AEC8A3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0720" y="3277776"/>
            <a:ext cx="2616180" cy="3487837"/>
          </a:xfrm>
          <a:prstGeom prst="rect">
            <a:avLst/>
          </a:prstGeom>
        </p:spPr>
      </p:pic>
      <p:sp>
        <p:nvSpPr>
          <p:cNvPr id="11" name="TextBox 10">
            <a:extLst>
              <a:ext uri="{FF2B5EF4-FFF2-40B4-BE49-F238E27FC236}">
                <a16:creationId xmlns:a16="http://schemas.microsoft.com/office/drawing/2014/main" id="{1687571A-9C14-5DE4-4639-B79485AEA00B}"/>
              </a:ext>
            </a:extLst>
          </p:cNvPr>
          <p:cNvSpPr txBox="1"/>
          <p:nvPr/>
        </p:nvSpPr>
        <p:spPr>
          <a:xfrm>
            <a:off x="126788" y="2377703"/>
            <a:ext cx="7337906" cy="769441"/>
          </a:xfrm>
          <a:prstGeom prst="rect">
            <a:avLst/>
          </a:prstGeom>
          <a:solidFill>
            <a:srgbClr val="30CAA7"/>
          </a:solidFill>
        </p:spPr>
        <p:txBody>
          <a:bodyPr wrap="square">
            <a:spAutoFit/>
          </a:bodyPr>
          <a:lstStyle/>
          <a:p>
            <a:pPr algn="ctr"/>
            <a:r>
              <a:rPr lang="en-GB" sz="4400" dirty="0">
                <a:solidFill>
                  <a:schemeClr val="bg1"/>
                </a:solidFill>
              </a:rPr>
              <a:t>Kings Square Commission brief</a:t>
            </a:r>
          </a:p>
        </p:txBody>
      </p:sp>
      <p:pic>
        <p:nvPicPr>
          <p:cNvPr id="13" name="Picture 12" descr="A group of people dancing in a crowd&#10;&#10;Description automatically generated">
            <a:extLst>
              <a:ext uri="{FF2B5EF4-FFF2-40B4-BE49-F238E27FC236}">
                <a16:creationId xmlns:a16="http://schemas.microsoft.com/office/drawing/2014/main" id="{1371CED1-00CB-2319-EDA8-7F7187B18DE5}"/>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172030" y="92210"/>
            <a:ext cx="2352096" cy="2118335"/>
          </a:xfrm>
          <a:prstGeom prst="rect">
            <a:avLst/>
          </a:prstGeom>
        </p:spPr>
      </p:pic>
      <p:pic>
        <p:nvPicPr>
          <p:cNvPr id="12" name="Picture 11" descr="A person dancing with a heart shaped object&#10;&#10;Description automatically generated">
            <a:extLst>
              <a:ext uri="{FF2B5EF4-FFF2-40B4-BE49-F238E27FC236}">
                <a16:creationId xmlns:a16="http://schemas.microsoft.com/office/drawing/2014/main" id="{349AA729-1FAE-2FE2-BD04-7C179C8BF008}"/>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9910556" y="3167109"/>
            <a:ext cx="2150932" cy="2751211"/>
          </a:xfrm>
          <a:prstGeom prst="rect">
            <a:avLst/>
          </a:prstGeom>
        </p:spPr>
      </p:pic>
      <p:sp>
        <p:nvSpPr>
          <p:cNvPr id="3" name="Title 1">
            <a:extLst>
              <a:ext uri="{FF2B5EF4-FFF2-40B4-BE49-F238E27FC236}">
                <a16:creationId xmlns:a16="http://schemas.microsoft.com/office/drawing/2014/main" id="{0E2A87B6-739A-699B-3A63-C8EFCBD36D86}"/>
              </a:ext>
            </a:extLst>
          </p:cNvPr>
          <p:cNvSpPr txBox="1">
            <a:spLocks/>
          </p:cNvSpPr>
          <p:nvPr/>
        </p:nvSpPr>
        <p:spPr>
          <a:xfrm>
            <a:off x="2727517" y="3314302"/>
            <a:ext cx="4624013" cy="83506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fontAlgn="ctr"/>
            <a:endParaRPr lang="en-GB" sz="1800" dirty="0"/>
          </a:p>
          <a:p>
            <a:pPr lvl="0" algn="l" fontAlgn="ctr"/>
            <a:r>
              <a:rPr lang="en-GB" sz="2000" dirty="0"/>
              <a:t>Open: 1 July </a:t>
            </a:r>
          </a:p>
          <a:p>
            <a:pPr lvl="0" algn="l" fontAlgn="ctr"/>
            <a:r>
              <a:rPr lang="en-GB" sz="2000" b="1" dirty="0"/>
              <a:t>Deadline for Expressions of Interest: 31 July</a:t>
            </a:r>
          </a:p>
          <a:p>
            <a:pPr lvl="0" algn="l" fontAlgn="ctr"/>
            <a:r>
              <a:rPr lang="en-GB" sz="2000" dirty="0"/>
              <a:t>All Applicants contacted by 20 August</a:t>
            </a:r>
          </a:p>
        </p:txBody>
      </p:sp>
      <p:pic>
        <p:nvPicPr>
          <p:cNvPr id="10" name="Picture 9" descr="A black background with white text reading Together Gloucester March 2024 - March 2027">
            <a:extLst>
              <a:ext uri="{FF2B5EF4-FFF2-40B4-BE49-F238E27FC236}">
                <a16:creationId xmlns:a16="http://schemas.microsoft.com/office/drawing/2014/main" id="{89EECC32-3193-15F9-C54F-99CA4A782DF0}"/>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9243236" y="5758637"/>
            <a:ext cx="2948763" cy="134745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15" name="Picture 14" descr="Gloucester City Council Logo in Black">
            <a:extLst>
              <a:ext uri="{FF2B5EF4-FFF2-40B4-BE49-F238E27FC236}">
                <a16:creationId xmlns:a16="http://schemas.microsoft.com/office/drawing/2014/main" id="{EF3D60CD-6D53-25AF-6784-B6AEA81E2E1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663355" y="6063643"/>
            <a:ext cx="1579881" cy="645984"/>
          </a:xfrm>
          <a:prstGeom prst="rect">
            <a:avLst/>
          </a:prstGeom>
        </p:spPr>
      </p:pic>
      <p:pic>
        <p:nvPicPr>
          <p:cNvPr id="21" name="Picture 20" descr="A person holding a child on a rope swing&#10;&#10;Description automatically generated">
            <a:extLst>
              <a:ext uri="{FF2B5EF4-FFF2-40B4-BE49-F238E27FC236}">
                <a16:creationId xmlns:a16="http://schemas.microsoft.com/office/drawing/2014/main" id="{525CD61E-09CB-E058-344E-C4477814EEF2}"/>
              </a:ext>
            </a:extLst>
          </p:cNvPr>
          <p:cNvPicPr>
            <a:picLocks noChangeAspect="1"/>
          </p:cNvPicPr>
          <p:nvPr/>
        </p:nvPicPr>
        <p:blipFill rotWithShape="1">
          <a:blip r:embed="rId14">
            <a:extLst>
              <a:ext uri="{28A0092B-C50C-407E-A947-70E740481C1C}">
                <a14:useLocalDpi xmlns:a14="http://schemas.microsoft.com/office/drawing/2010/main" val="0"/>
              </a:ext>
            </a:extLst>
          </a:blip>
          <a:srcRect t="917" b="15264"/>
          <a:stretch/>
        </p:blipFill>
        <p:spPr>
          <a:xfrm>
            <a:off x="7581655" y="3167109"/>
            <a:ext cx="2189752" cy="2751211"/>
          </a:xfrm>
          <a:prstGeom prst="rect">
            <a:avLst/>
          </a:prstGeom>
        </p:spPr>
      </p:pic>
    </p:spTree>
    <p:extLst>
      <p:ext uri="{BB962C8B-B14F-4D97-AF65-F5344CB8AC3E}">
        <p14:creationId xmlns:p14="http://schemas.microsoft.com/office/powerpoint/2010/main" val="252601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C84529-22BE-3F32-558B-3AE0CC17C12B}"/>
              </a:ext>
            </a:extLst>
          </p:cNvPr>
          <p:cNvSpPr/>
          <p:nvPr/>
        </p:nvSpPr>
        <p:spPr>
          <a:xfrm>
            <a:off x="0" y="0"/>
            <a:ext cx="1813488" cy="6858000"/>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GB" sz="1800" b="1" dirty="0">
                <a:latin typeface="Microsoft Sans Serif"/>
                <a:ea typeface="Microsoft Sans Serif"/>
                <a:cs typeface="Arial"/>
              </a:rPr>
              <a:t> </a:t>
            </a:r>
          </a:p>
        </p:txBody>
      </p:sp>
      <p:sp>
        <p:nvSpPr>
          <p:cNvPr id="2" name="Title 1">
            <a:extLst>
              <a:ext uri="{FF2B5EF4-FFF2-40B4-BE49-F238E27FC236}">
                <a16:creationId xmlns:a16="http://schemas.microsoft.com/office/drawing/2014/main" id="{C5EBA9E2-F39B-8BE2-FA1F-DD84E33EB657}"/>
              </a:ext>
            </a:extLst>
          </p:cNvPr>
          <p:cNvSpPr>
            <a:spLocks noGrp="1"/>
          </p:cNvSpPr>
          <p:nvPr>
            <p:ph type="title"/>
          </p:nvPr>
        </p:nvSpPr>
        <p:spPr>
          <a:xfrm rot="16200000">
            <a:off x="-2019621" y="2522256"/>
            <a:ext cx="5852730" cy="1813487"/>
          </a:xfrm>
        </p:spPr>
        <p:txBody>
          <a:bodyPr vert="horz" lIns="91440" tIns="45720" rIns="91440" bIns="45720" rtlCol="0" anchor="ctr">
            <a:normAutofit/>
          </a:bodyPr>
          <a:lstStyle/>
          <a:p>
            <a:pPr algn="ctr"/>
            <a:r>
              <a:rPr lang="en-GB" sz="3200" b="1" dirty="0">
                <a:solidFill>
                  <a:schemeClr val="bg1"/>
                </a:solidFill>
                <a:latin typeface="Microsoft Sans Serif"/>
                <a:cs typeface="Arial"/>
              </a:rPr>
              <a:t>Lanterns and Light Switch On</a:t>
            </a:r>
          </a:p>
        </p:txBody>
      </p:sp>
      <p:sp>
        <p:nvSpPr>
          <p:cNvPr id="27" name="TextBox 26">
            <a:extLst>
              <a:ext uri="{FF2B5EF4-FFF2-40B4-BE49-F238E27FC236}">
                <a16:creationId xmlns:a16="http://schemas.microsoft.com/office/drawing/2014/main" id="{8AA241CB-AB37-7A7B-CB85-E75A1B84D2F7}"/>
              </a:ext>
            </a:extLst>
          </p:cNvPr>
          <p:cNvSpPr txBox="1"/>
          <p:nvPr/>
        </p:nvSpPr>
        <p:spPr>
          <a:xfrm>
            <a:off x="4920344" y="935662"/>
            <a:ext cx="2182584" cy="1436914"/>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3200" b="1">
                <a:solidFill>
                  <a:schemeClr val="bg1"/>
                </a:solidFill>
                <a:latin typeface="Microsoft Sans Serif"/>
                <a:ea typeface="+mj-ea"/>
                <a:cs typeface="Arial"/>
              </a:defRPr>
            </a:lvl1pPr>
          </a:lstStyle>
          <a:p>
            <a:r>
              <a:rPr lang="en-GB" dirty="0"/>
              <a:t>Exhibition Square</a:t>
            </a:r>
          </a:p>
        </p:txBody>
      </p:sp>
      <p:grpSp>
        <p:nvGrpSpPr>
          <p:cNvPr id="4" name="Group 3">
            <a:extLst>
              <a:ext uri="{FF2B5EF4-FFF2-40B4-BE49-F238E27FC236}">
                <a16:creationId xmlns:a16="http://schemas.microsoft.com/office/drawing/2014/main" id="{E6D812E9-784F-45E8-243C-1AECE06F5BFB}"/>
              </a:ext>
            </a:extLst>
          </p:cNvPr>
          <p:cNvGrpSpPr/>
          <p:nvPr/>
        </p:nvGrpSpPr>
        <p:grpSpPr>
          <a:xfrm>
            <a:off x="4655304" y="5009179"/>
            <a:ext cx="7354242" cy="1826318"/>
            <a:chOff x="912658" y="42227"/>
            <a:chExt cx="10158907" cy="2484992"/>
          </a:xfrm>
        </p:grpSpPr>
        <p:pic>
          <p:nvPicPr>
            <p:cNvPr id="5" name="Picture 4" descr="February 2018 – Diocese of Gloucester">
              <a:extLst>
                <a:ext uri="{FF2B5EF4-FFF2-40B4-BE49-F238E27FC236}">
                  <a16:creationId xmlns:a16="http://schemas.microsoft.com/office/drawing/2014/main" id="{D6AF0529-B219-0BDB-6E70-BD8E2743F14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94951" y="1213913"/>
              <a:ext cx="2499788" cy="9114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harities | The Tree Of Light">
              <a:extLst>
                <a:ext uri="{FF2B5EF4-FFF2-40B4-BE49-F238E27FC236}">
                  <a16:creationId xmlns:a16="http://schemas.microsoft.com/office/drawing/2014/main" id="{B048F226-BF68-6A12-2E71-2B38FA54CDB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845243" y="1010216"/>
              <a:ext cx="1226322" cy="12263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ousing Monitoring Report 2021/22">
              <a:extLst>
                <a:ext uri="{FF2B5EF4-FFF2-40B4-BE49-F238E27FC236}">
                  <a16:creationId xmlns:a16="http://schemas.microsoft.com/office/drawing/2014/main" id="{04105E0D-3E07-95D5-A11D-40D4E69AC1D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12658" y="1173227"/>
              <a:ext cx="2520779" cy="9928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Gloucester BID">
              <a:extLst>
                <a:ext uri="{FF2B5EF4-FFF2-40B4-BE49-F238E27FC236}">
                  <a16:creationId xmlns:a16="http://schemas.microsoft.com/office/drawing/2014/main" id="{776656A4-1D36-1FFB-63B9-047C943A072E}"/>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715900" y="42227"/>
              <a:ext cx="3162299" cy="2484992"/>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D4D04498-AC0A-9449-1E4B-71A8AC076AC9}"/>
              </a:ext>
            </a:extLst>
          </p:cNvPr>
          <p:cNvSpPr txBox="1"/>
          <p:nvPr/>
        </p:nvSpPr>
        <p:spPr>
          <a:xfrm>
            <a:off x="2938748" y="1976205"/>
            <a:ext cx="7912865" cy="2928494"/>
          </a:xfrm>
          <a:prstGeom prst="rect">
            <a:avLst/>
          </a:prstGeom>
          <a:noFill/>
        </p:spPr>
        <p:txBody>
          <a:bodyPr wrap="square" lIns="91440" tIns="45720" rIns="91440" bIns="45720" anchor="t">
            <a:spAutoFit/>
          </a:bodyPr>
          <a:lstStyle/>
          <a:p>
            <a:r>
              <a:rPr lang="en-GB" dirty="0">
                <a:latin typeface="Aptos" panose="020B0004020202020204" pitchFamily="34" charset="0"/>
                <a:ea typeface="Calibri" panose="020F0502020204030204" pitchFamily="34" charset="0"/>
              </a:rPr>
              <a:t>Launching the festive season in Gloucester, the lantern parade and light switch on welcomes 8000 visitors into the city. </a:t>
            </a:r>
          </a:p>
          <a:p>
            <a:endParaRPr lang="en-GB" sz="1800" dirty="0">
              <a:latin typeface="Aptos" panose="020B0004020202020204" pitchFamily="34" charset="0"/>
              <a:ea typeface="Calibri" panose="020F0502020204030204" pitchFamily="34" charset="0"/>
            </a:endParaRPr>
          </a:p>
          <a:p>
            <a:pPr defTabSz="622300">
              <a:spcBef>
                <a:spcPct val="0"/>
              </a:spcBef>
              <a:spcAft>
                <a:spcPct val="35000"/>
              </a:spcAft>
            </a:pPr>
            <a:r>
              <a:rPr lang="en-GB" dirty="0">
                <a:latin typeface="Aptos"/>
                <a:ea typeface="Calibri"/>
              </a:rPr>
              <a:t>If you would like to j</a:t>
            </a:r>
            <a:r>
              <a:rPr lang="en-GB" sz="1800" dirty="0">
                <a:latin typeface="Aptos"/>
              </a:rPr>
              <a:t>oin the winter celebrations and have an idea for creating a </a:t>
            </a:r>
            <a:r>
              <a:rPr lang="en-GB" sz="1800" kern="1200" dirty="0">
                <a:latin typeface="Aptos"/>
                <a:cs typeface="Segoe UI"/>
              </a:rPr>
              <a:t>memorable experience for audiences, get in touch with the team at </a:t>
            </a:r>
            <a:r>
              <a:rPr lang="en-US" dirty="0">
                <a:latin typeface="Aptos"/>
                <a:hlinkClick r:id="rId6"/>
              </a:rPr>
              <a:t>City.Events@gloucester.gov.uk</a:t>
            </a:r>
            <a:r>
              <a:rPr lang="en-US" dirty="0">
                <a:latin typeface="Aptos"/>
              </a:rPr>
              <a:t>, phone +441452 296779, or come to a drop in session and chat to the Together Gloucester Team, taking place Tuesdays in July.</a:t>
            </a:r>
            <a:endParaRPr lang="en-GB" sz="1800" b="1" dirty="0">
              <a:latin typeface="Aptos"/>
              <a:ea typeface="Calibri" panose="020F0502020204030204" pitchFamily="34" charset="0"/>
            </a:endParaRPr>
          </a:p>
          <a:p>
            <a:endParaRPr lang="en-GB" sz="1800" dirty="0">
              <a:effectLst/>
              <a:latin typeface="Aptos" panose="020B0004020202020204" pitchFamily="34" charset="0"/>
              <a:ea typeface="Calibri" panose="020F0502020204030204" pitchFamily="34" charset="0"/>
            </a:endParaRPr>
          </a:p>
          <a:p>
            <a:endParaRPr lang="en-GB"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37756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74C04-6D8E-E487-201C-975263B106A4}"/>
              </a:ext>
            </a:extLst>
          </p:cNvPr>
          <p:cNvSpPr>
            <a:spLocks noGrp="1"/>
          </p:cNvSpPr>
          <p:nvPr>
            <p:ph type="title"/>
          </p:nvPr>
        </p:nvSpPr>
        <p:spPr>
          <a:xfrm>
            <a:off x="838200" y="-3535"/>
            <a:ext cx="10515600" cy="1325563"/>
          </a:xfrm>
        </p:spPr>
        <p:txBody>
          <a:bodyPr>
            <a:normAutofit/>
          </a:bodyPr>
          <a:lstStyle/>
          <a:p>
            <a:r>
              <a:rPr lang="en-GB" sz="4000" b="1" dirty="0">
                <a:latin typeface="Microsoft Sans Serif"/>
                <a:ea typeface="+mn-ea"/>
                <a:cs typeface="Arial"/>
              </a:rPr>
              <a:t>How to apply</a:t>
            </a:r>
          </a:p>
        </p:txBody>
      </p:sp>
      <p:sp>
        <p:nvSpPr>
          <p:cNvPr id="5" name="TextBox 4">
            <a:extLst>
              <a:ext uri="{FF2B5EF4-FFF2-40B4-BE49-F238E27FC236}">
                <a16:creationId xmlns:a16="http://schemas.microsoft.com/office/drawing/2014/main" id="{778EDD1C-3179-5960-D4DE-411238AD7693}"/>
              </a:ext>
            </a:extLst>
          </p:cNvPr>
          <p:cNvSpPr txBox="1"/>
          <p:nvPr/>
        </p:nvSpPr>
        <p:spPr>
          <a:xfrm>
            <a:off x="1502228" y="1877826"/>
            <a:ext cx="2147527" cy="1818502"/>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GB" sz="1600" b="1" dirty="0">
                <a:solidFill>
                  <a:schemeClr val="bg1"/>
                </a:solidFill>
                <a:latin typeface="Microsoft Sans Serif"/>
                <a:cs typeface="Arial"/>
              </a:rPr>
              <a:t>Read the commission brief and guidance in this document.</a:t>
            </a:r>
          </a:p>
          <a:p>
            <a:pPr algn="l"/>
            <a:endParaRPr lang="en-GB" dirty="0"/>
          </a:p>
        </p:txBody>
      </p:sp>
      <p:sp>
        <p:nvSpPr>
          <p:cNvPr id="9" name="TextBox 8">
            <a:extLst>
              <a:ext uri="{FF2B5EF4-FFF2-40B4-BE49-F238E27FC236}">
                <a16:creationId xmlns:a16="http://schemas.microsoft.com/office/drawing/2014/main" id="{1B4B3FA9-C3E7-8AF4-B355-2A901E488906}"/>
              </a:ext>
            </a:extLst>
          </p:cNvPr>
          <p:cNvSpPr txBox="1"/>
          <p:nvPr/>
        </p:nvSpPr>
        <p:spPr>
          <a:xfrm>
            <a:off x="1280549" y="1311311"/>
            <a:ext cx="2029723" cy="400110"/>
          </a:xfrm>
          <a:prstGeom prst="rect">
            <a:avLst/>
          </a:prstGeom>
          <a:noFill/>
        </p:spPr>
        <p:txBody>
          <a:bodyPr wrap="none" rtlCol="0">
            <a:spAutoFit/>
          </a:bodyPr>
          <a:lstStyle/>
          <a:p>
            <a:r>
              <a:rPr lang="en-GB" sz="2000" b="1" dirty="0">
                <a:latin typeface="Microsoft Sans Serif"/>
                <a:cs typeface="Arial"/>
              </a:rPr>
              <a:t>Your application</a:t>
            </a:r>
          </a:p>
        </p:txBody>
      </p:sp>
      <p:sp>
        <p:nvSpPr>
          <p:cNvPr id="10" name="TextBox 9">
            <a:extLst>
              <a:ext uri="{FF2B5EF4-FFF2-40B4-BE49-F238E27FC236}">
                <a16:creationId xmlns:a16="http://schemas.microsoft.com/office/drawing/2014/main" id="{367426C3-1522-415F-3747-C1240CBED8A9}"/>
              </a:ext>
            </a:extLst>
          </p:cNvPr>
          <p:cNvSpPr txBox="1"/>
          <p:nvPr/>
        </p:nvSpPr>
        <p:spPr>
          <a:xfrm>
            <a:off x="1288961" y="3862733"/>
            <a:ext cx="1752403" cy="400110"/>
          </a:xfrm>
          <a:prstGeom prst="rect">
            <a:avLst/>
          </a:prstGeom>
          <a:noFill/>
        </p:spPr>
        <p:txBody>
          <a:bodyPr wrap="none" rtlCol="0">
            <a:spAutoFit/>
          </a:bodyPr>
          <a:lstStyle/>
          <a:p>
            <a:r>
              <a:rPr lang="en-GB" sz="2000" b="1" dirty="0">
                <a:latin typeface="Microsoft Sans Serif"/>
                <a:cs typeface="Arial"/>
              </a:rPr>
              <a:t>Second stage</a:t>
            </a:r>
          </a:p>
        </p:txBody>
      </p:sp>
      <p:grpSp>
        <p:nvGrpSpPr>
          <p:cNvPr id="3" name="Group 2">
            <a:extLst>
              <a:ext uri="{FF2B5EF4-FFF2-40B4-BE49-F238E27FC236}">
                <a16:creationId xmlns:a16="http://schemas.microsoft.com/office/drawing/2014/main" id="{824D72CC-EA60-63E6-52CA-CDE3CEBB5BE8}"/>
              </a:ext>
            </a:extLst>
          </p:cNvPr>
          <p:cNvGrpSpPr/>
          <p:nvPr/>
        </p:nvGrpSpPr>
        <p:grpSpPr>
          <a:xfrm>
            <a:off x="856018" y="1344316"/>
            <a:ext cx="375556" cy="2932728"/>
            <a:chOff x="620487" y="1690688"/>
            <a:chExt cx="375556" cy="2932728"/>
          </a:xfrm>
        </p:grpSpPr>
        <p:cxnSp>
          <p:nvCxnSpPr>
            <p:cNvPr id="7" name="Straight Arrow Connector 6">
              <a:extLst>
                <a:ext uri="{FF2B5EF4-FFF2-40B4-BE49-F238E27FC236}">
                  <a16:creationId xmlns:a16="http://schemas.microsoft.com/office/drawing/2014/main" id="{9305B239-E2BB-BE1C-44F6-A36B7044EDFD}"/>
                </a:ext>
              </a:extLst>
            </p:cNvPr>
            <p:cNvCxnSpPr>
              <a:cxnSpLocks/>
            </p:cNvCxnSpPr>
            <p:nvPr/>
          </p:nvCxnSpPr>
          <p:spPr>
            <a:xfrm>
              <a:off x="805542" y="2057400"/>
              <a:ext cx="0" cy="2280948"/>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Donut 7">
              <a:extLst>
                <a:ext uri="{FF2B5EF4-FFF2-40B4-BE49-F238E27FC236}">
                  <a16:creationId xmlns:a16="http://schemas.microsoft.com/office/drawing/2014/main" id="{4FAF0D24-E231-3252-5A90-23EACC309905}"/>
                </a:ext>
              </a:extLst>
            </p:cNvPr>
            <p:cNvSpPr/>
            <p:nvPr/>
          </p:nvSpPr>
          <p:spPr>
            <a:xfrm>
              <a:off x="620487" y="1690688"/>
              <a:ext cx="375556" cy="366712"/>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Donut 10">
              <a:extLst>
                <a:ext uri="{FF2B5EF4-FFF2-40B4-BE49-F238E27FC236}">
                  <a16:creationId xmlns:a16="http://schemas.microsoft.com/office/drawing/2014/main" id="{4B6FB702-F6E7-F889-38B8-32F9629BD592}"/>
                </a:ext>
              </a:extLst>
            </p:cNvPr>
            <p:cNvSpPr/>
            <p:nvPr/>
          </p:nvSpPr>
          <p:spPr>
            <a:xfrm>
              <a:off x="620487" y="4256704"/>
              <a:ext cx="375556" cy="366712"/>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2" name="TextBox 11">
            <a:extLst>
              <a:ext uri="{FF2B5EF4-FFF2-40B4-BE49-F238E27FC236}">
                <a16:creationId xmlns:a16="http://schemas.microsoft.com/office/drawing/2014/main" id="{184812B2-1BD8-6D63-4478-D8DE22106B03}"/>
              </a:ext>
            </a:extLst>
          </p:cNvPr>
          <p:cNvSpPr txBox="1"/>
          <p:nvPr/>
        </p:nvSpPr>
        <p:spPr>
          <a:xfrm>
            <a:off x="6394718" y="1877826"/>
            <a:ext cx="3089378" cy="1864540"/>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defRPr sz="1600" b="1">
                <a:solidFill>
                  <a:schemeClr val="bg1"/>
                </a:solidFill>
                <a:latin typeface="Microsoft Sans Serif"/>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Email your Expression of Interest to </a:t>
            </a:r>
            <a:r>
              <a:rPr lang="en-GB" dirty="0">
                <a:hlinkClick r:id="rId2"/>
              </a:rPr>
              <a:t>City.Events@gloucester.gov.uk</a:t>
            </a:r>
            <a:r>
              <a:rPr lang="en-GB" dirty="0"/>
              <a:t> by 31 July 2024</a:t>
            </a:r>
          </a:p>
          <a:p>
            <a:endParaRPr lang="en-GB" dirty="0"/>
          </a:p>
        </p:txBody>
      </p:sp>
      <p:sp>
        <p:nvSpPr>
          <p:cNvPr id="13" name="TextBox 12">
            <a:extLst>
              <a:ext uri="{FF2B5EF4-FFF2-40B4-BE49-F238E27FC236}">
                <a16:creationId xmlns:a16="http://schemas.microsoft.com/office/drawing/2014/main" id="{8B78E628-9E17-088A-7448-F6903B07CA82}"/>
              </a:ext>
            </a:extLst>
          </p:cNvPr>
          <p:cNvSpPr txBox="1"/>
          <p:nvPr/>
        </p:nvSpPr>
        <p:spPr>
          <a:xfrm>
            <a:off x="3948473" y="1877826"/>
            <a:ext cx="2147527" cy="1807615"/>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defRPr sz="1600" b="1">
                <a:solidFill>
                  <a:schemeClr val="bg1"/>
                </a:solidFill>
                <a:latin typeface="Microsoft Sans Serif"/>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1500" dirty="0"/>
              <a:t>Want to discuss ideas?</a:t>
            </a:r>
            <a:endParaRPr lang="en-GB" sz="1500">
              <a:ea typeface="Microsoft Sans Serif"/>
            </a:endParaRPr>
          </a:p>
          <a:p>
            <a:r>
              <a:rPr lang="en-GB" sz="1500" dirty="0"/>
              <a:t>Book a slot on Tuesdays in July with the Together Gloucester Team. Email: </a:t>
            </a:r>
            <a:r>
              <a:rPr lang="en-GB" sz="1500" dirty="0">
                <a:hlinkClick r:id="rId3"/>
              </a:rPr>
              <a:t>Vashti@gloucesterculture.org.uk</a:t>
            </a:r>
            <a:r>
              <a:rPr lang="en-GB" sz="1500" dirty="0"/>
              <a:t> </a:t>
            </a:r>
            <a:endParaRPr lang="en-GB" sz="1500">
              <a:ea typeface="Microsoft Sans Serif"/>
            </a:endParaRPr>
          </a:p>
        </p:txBody>
      </p:sp>
      <p:sp>
        <p:nvSpPr>
          <p:cNvPr id="14" name="TextBox 13">
            <a:extLst>
              <a:ext uri="{FF2B5EF4-FFF2-40B4-BE49-F238E27FC236}">
                <a16:creationId xmlns:a16="http://schemas.microsoft.com/office/drawing/2014/main" id="{01267E2B-121D-4E13-BBFE-F183F8DFF9C2}"/>
              </a:ext>
            </a:extLst>
          </p:cNvPr>
          <p:cNvSpPr txBox="1"/>
          <p:nvPr/>
        </p:nvSpPr>
        <p:spPr>
          <a:xfrm>
            <a:off x="9782814" y="1877826"/>
            <a:ext cx="2147527" cy="1854888"/>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defRPr sz="1600" b="1">
                <a:solidFill>
                  <a:schemeClr val="bg1"/>
                </a:solidFill>
                <a:latin typeface="Microsoft Sans Serif"/>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Expressions of interest will be reviewed by the Together Gloucester civic panel and strategic partners</a:t>
            </a:r>
          </a:p>
        </p:txBody>
      </p:sp>
      <p:sp>
        <p:nvSpPr>
          <p:cNvPr id="16" name="TextBox 15">
            <a:extLst>
              <a:ext uri="{FF2B5EF4-FFF2-40B4-BE49-F238E27FC236}">
                <a16:creationId xmlns:a16="http://schemas.microsoft.com/office/drawing/2014/main" id="{04E43A0B-CE75-C46D-B1EF-2CC5844560B0}"/>
              </a:ext>
            </a:extLst>
          </p:cNvPr>
          <p:cNvSpPr txBox="1"/>
          <p:nvPr/>
        </p:nvSpPr>
        <p:spPr>
          <a:xfrm>
            <a:off x="3951751" y="4559267"/>
            <a:ext cx="2147527" cy="1807615"/>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defRPr sz="1600" b="1">
                <a:solidFill>
                  <a:schemeClr val="bg1"/>
                </a:solidFill>
                <a:latin typeface="Microsoft Sans Serif"/>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GB" dirty="0"/>
          </a:p>
          <a:p>
            <a:r>
              <a:rPr lang="en-GB" dirty="0"/>
              <a:t>Second Stage Decisions will be  communicated to applicants by </a:t>
            </a:r>
          </a:p>
          <a:p>
            <a:r>
              <a:rPr lang="en-GB" dirty="0"/>
              <a:t>20 August 2024 </a:t>
            </a:r>
          </a:p>
          <a:p>
            <a:endParaRPr lang="en-GB" dirty="0"/>
          </a:p>
        </p:txBody>
      </p:sp>
      <p:sp>
        <p:nvSpPr>
          <p:cNvPr id="17" name="TextBox 16">
            <a:extLst>
              <a:ext uri="{FF2B5EF4-FFF2-40B4-BE49-F238E27FC236}">
                <a16:creationId xmlns:a16="http://schemas.microsoft.com/office/drawing/2014/main" id="{907BBEF7-BD82-799F-2F52-290300890A96}"/>
              </a:ext>
            </a:extLst>
          </p:cNvPr>
          <p:cNvSpPr txBox="1"/>
          <p:nvPr/>
        </p:nvSpPr>
        <p:spPr>
          <a:xfrm>
            <a:off x="6394720" y="4559266"/>
            <a:ext cx="2147527" cy="1807615"/>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defRPr sz="1600" b="1">
                <a:solidFill>
                  <a:schemeClr val="bg1"/>
                </a:solidFill>
                <a:latin typeface="Microsoft Sans Serif"/>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Successful applicants will be invited to meet with the Together Gloucester producer to discuss your project in detail.</a:t>
            </a:r>
          </a:p>
          <a:p>
            <a:endParaRPr lang="en-GB" dirty="0"/>
          </a:p>
        </p:txBody>
      </p:sp>
      <p:sp>
        <p:nvSpPr>
          <p:cNvPr id="18" name="TextBox 17">
            <a:extLst>
              <a:ext uri="{FF2B5EF4-FFF2-40B4-BE49-F238E27FC236}">
                <a16:creationId xmlns:a16="http://schemas.microsoft.com/office/drawing/2014/main" id="{924BC12C-C7C3-454B-89B1-A85BE2A87F3E}"/>
              </a:ext>
            </a:extLst>
          </p:cNvPr>
          <p:cNvSpPr txBox="1"/>
          <p:nvPr/>
        </p:nvSpPr>
        <p:spPr>
          <a:xfrm>
            <a:off x="8844243" y="4559265"/>
            <a:ext cx="2147527" cy="1807615"/>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defRPr sz="1600" b="1">
                <a:solidFill>
                  <a:schemeClr val="bg1"/>
                </a:solidFill>
                <a:latin typeface="Microsoft Sans Serif"/>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Deliver your proposal and submit evaluation within 6 weeks of delivery for final payment </a:t>
            </a:r>
          </a:p>
        </p:txBody>
      </p:sp>
      <p:sp>
        <p:nvSpPr>
          <p:cNvPr id="4" name="TextBox 3">
            <a:extLst>
              <a:ext uri="{FF2B5EF4-FFF2-40B4-BE49-F238E27FC236}">
                <a16:creationId xmlns:a16="http://schemas.microsoft.com/office/drawing/2014/main" id="{7176ECB4-B15A-5F98-0A72-C3AF26FB3D53}"/>
              </a:ext>
            </a:extLst>
          </p:cNvPr>
          <p:cNvSpPr txBox="1"/>
          <p:nvPr/>
        </p:nvSpPr>
        <p:spPr>
          <a:xfrm>
            <a:off x="1502228" y="4559267"/>
            <a:ext cx="2147527" cy="1854888"/>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defRPr sz="1600" b="1">
                <a:solidFill>
                  <a:schemeClr val="bg1"/>
                </a:solidFill>
                <a:latin typeface="Microsoft Sans Serif"/>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Successful applicants will be invited to discuss their idea with the Together Gloucester team on 14 or 15 August 2024</a:t>
            </a:r>
          </a:p>
        </p:txBody>
      </p:sp>
    </p:spTree>
    <p:extLst>
      <p:ext uri="{BB962C8B-B14F-4D97-AF65-F5344CB8AC3E}">
        <p14:creationId xmlns:p14="http://schemas.microsoft.com/office/powerpoint/2010/main" val="147631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54AE678-5C09-9CC5-0E88-09CBCD416CB8}"/>
              </a:ext>
            </a:extLst>
          </p:cNvPr>
          <p:cNvSpPr/>
          <p:nvPr/>
        </p:nvSpPr>
        <p:spPr>
          <a:xfrm>
            <a:off x="-1" y="1"/>
            <a:ext cx="3332117" cy="6857999"/>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327211B1-CB59-DB4C-C9B0-6DFA182F2CAD}"/>
              </a:ext>
            </a:extLst>
          </p:cNvPr>
          <p:cNvSpPr txBox="1"/>
          <p:nvPr/>
        </p:nvSpPr>
        <p:spPr>
          <a:xfrm>
            <a:off x="3535073" y="247587"/>
            <a:ext cx="8316268" cy="1285416"/>
          </a:xfrm>
          <a:prstGeom prst="rect">
            <a:avLst/>
          </a:prstGeom>
          <a:noFill/>
        </p:spPr>
        <p:txBody>
          <a:bodyPr wrap="square">
            <a:spAutoFit/>
          </a:bodyPr>
          <a:lstStyle/>
          <a:p>
            <a:pPr algn="l"/>
            <a:r>
              <a:rPr lang="en-GB" b="1" dirty="0">
                <a:solidFill>
                  <a:prstClr val="black">
                    <a:hueOff val="0"/>
                    <a:satOff val="0"/>
                    <a:lumOff val="0"/>
                    <a:alphaOff val="0"/>
                  </a:prstClr>
                </a:solidFill>
                <a:latin typeface="Microsoft Sans Serif"/>
                <a:cs typeface="Arial"/>
              </a:rPr>
              <a:t> </a:t>
            </a:r>
          </a:p>
          <a:p>
            <a:pPr algn="ctr"/>
            <a:r>
              <a:rPr lang="en-GB" sz="2200" b="1" dirty="0">
                <a:solidFill>
                  <a:prstClr val="black">
                    <a:hueOff val="0"/>
                    <a:satOff val="0"/>
                    <a:lumOff val="0"/>
                    <a:alphaOff val="0"/>
                  </a:prstClr>
                </a:solidFill>
                <a:latin typeface="Microsoft Sans Serif"/>
                <a:cs typeface="Arial"/>
              </a:rPr>
              <a:t>Eligibility Criteria</a:t>
            </a:r>
          </a:p>
          <a:p>
            <a:pPr lvl="0" algn="ctr">
              <a:lnSpc>
                <a:spcPct val="107000"/>
              </a:lnSpc>
            </a:pPr>
            <a:endParaRPr lang="en-US" dirty="0">
              <a:solidFill>
                <a:prstClr val="black">
                  <a:hueOff val="0"/>
                  <a:satOff val="0"/>
                  <a:lumOff val="0"/>
                  <a:alphaOff val="0"/>
                </a:prstClr>
              </a:solidFill>
              <a:latin typeface="Microsoft Sans Serif"/>
              <a:cs typeface="Arial"/>
            </a:endParaRPr>
          </a:p>
          <a:p>
            <a:pPr lvl="0">
              <a:lnSpc>
                <a:spcPct val="107000"/>
              </a:lnSpc>
            </a:pPr>
            <a:r>
              <a:rPr lang="en-US" dirty="0">
                <a:solidFill>
                  <a:prstClr val="black">
                    <a:hueOff val="0"/>
                    <a:satOff val="0"/>
                    <a:lumOff val="0"/>
                    <a:alphaOff val="0"/>
                  </a:prstClr>
                </a:solidFill>
                <a:latin typeface="Microsoft Sans Serif"/>
                <a:cs typeface="Arial"/>
              </a:rPr>
              <a:t>	</a:t>
            </a:r>
            <a:endParaRPr lang="en-GB" sz="2400" dirty="0"/>
          </a:p>
        </p:txBody>
      </p:sp>
      <p:sp>
        <p:nvSpPr>
          <p:cNvPr id="5" name="Title 1">
            <a:extLst>
              <a:ext uri="{FF2B5EF4-FFF2-40B4-BE49-F238E27FC236}">
                <a16:creationId xmlns:a16="http://schemas.microsoft.com/office/drawing/2014/main" id="{27F1AF0D-AA5A-3F0D-95CA-C982D8A4EA88}"/>
              </a:ext>
            </a:extLst>
          </p:cNvPr>
          <p:cNvSpPr txBox="1">
            <a:spLocks/>
          </p:cNvSpPr>
          <p:nvPr/>
        </p:nvSpPr>
        <p:spPr>
          <a:xfrm>
            <a:off x="205760" y="496974"/>
            <a:ext cx="3329313" cy="5623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000" b="1" dirty="0">
                <a:solidFill>
                  <a:schemeClr val="bg1"/>
                </a:solidFill>
                <a:latin typeface="Microsoft Sans Serif"/>
                <a:ea typeface="Microsoft Sans Serif"/>
                <a:cs typeface="Arial"/>
              </a:rPr>
              <a:t>Guidance for applicants</a:t>
            </a:r>
            <a:endParaRPr lang="en-GB" sz="5000" b="1" dirty="0">
              <a:solidFill>
                <a:schemeClr val="bg1"/>
              </a:solidFill>
              <a:latin typeface="Microsoft Sans Serif"/>
              <a:ea typeface="Microsoft Sans Serif"/>
              <a:cs typeface="Arial" panose="020B0604020202020204" pitchFamily="34" charset="0"/>
            </a:endParaRPr>
          </a:p>
        </p:txBody>
      </p:sp>
      <p:graphicFrame>
        <p:nvGraphicFramePr>
          <p:cNvPr id="7" name="Content Placeholder 2">
            <a:extLst>
              <a:ext uri="{FF2B5EF4-FFF2-40B4-BE49-F238E27FC236}">
                <a16:creationId xmlns:a16="http://schemas.microsoft.com/office/drawing/2014/main" id="{300774DB-0A01-FC7E-9485-D011DA26C36E}"/>
              </a:ext>
            </a:extLst>
          </p:cNvPr>
          <p:cNvGraphicFramePr>
            <a:graphicFrameLocks/>
          </p:cNvGraphicFramePr>
          <p:nvPr>
            <p:extLst>
              <p:ext uri="{D42A27DB-BD31-4B8C-83A1-F6EECF244321}">
                <p14:modId xmlns:p14="http://schemas.microsoft.com/office/powerpoint/2010/main" val="3559320325"/>
              </p:ext>
            </p:extLst>
          </p:nvPr>
        </p:nvGraphicFramePr>
        <p:xfrm>
          <a:off x="5001817" y="1250898"/>
          <a:ext cx="5199803" cy="4869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4034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54AE678-5C09-9CC5-0E88-09CBCD416CB8}"/>
              </a:ext>
            </a:extLst>
          </p:cNvPr>
          <p:cNvSpPr/>
          <p:nvPr/>
        </p:nvSpPr>
        <p:spPr>
          <a:xfrm>
            <a:off x="-1" y="1"/>
            <a:ext cx="3332117" cy="6857999"/>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27F1AF0D-AA5A-3F0D-95CA-C982D8A4EA88}"/>
              </a:ext>
            </a:extLst>
          </p:cNvPr>
          <p:cNvSpPr txBox="1">
            <a:spLocks/>
          </p:cNvSpPr>
          <p:nvPr/>
        </p:nvSpPr>
        <p:spPr>
          <a:xfrm>
            <a:off x="205760" y="496974"/>
            <a:ext cx="3329313" cy="5623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000" b="1" dirty="0">
                <a:solidFill>
                  <a:schemeClr val="bg1"/>
                </a:solidFill>
                <a:latin typeface="Microsoft Sans Serif"/>
                <a:ea typeface="Microsoft Sans Serif"/>
                <a:cs typeface="Arial"/>
              </a:rPr>
              <a:t>Guidance for applicants</a:t>
            </a:r>
            <a:endParaRPr lang="en-GB" sz="5000" b="1" dirty="0">
              <a:solidFill>
                <a:schemeClr val="bg1"/>
              </a:solidFill>
              <a:latin typeface="Microsoft Sans Serif"/>
              <a:ea typeface="Microsoft Sans Serif"/>
              <a:cs typeface="Arial" panose="020B0604020202020204" pitchFamily="34" charset="0"/>
            </a:endParaRPr>
          </a:p>
        </p:txBody>
      </p:sp>
      <p:sp>
        <p:nvSpPr>
          <p:cNvPr id="2" name="Content Placeholder 12">
            <a:extLst>
              <a:ext uri="{FF2B5EF4-FFF2-40B4-BE49-F238E27FC236}">
                <a16:creationId xmlns:a16="http://schemas.microsoft.com/office/drawing/2014/main" id="{59EBA01D-1A4A-7144-288A-57BA133C687F}"/>
              </a:ext>
            </a:extLst>
          </p:cNvPr>
          <p:cNvSpPr txBox="1">
            <a:spLocks/>
          </p:cNvSpPr>
          <p:nvPr/>
        </p:nvSpPr>
        <p:spPr>
          <a:xfrm>
            <a:off x="4287780" y="929898"/>
            <a:ext cx="6698255" cy="47580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800"/>
              </a:spcAft>
              <a:buFont typeface="Arial" panose="020B0604020202020204" pitchFamily="34" charset="0"/>
              <a:buNone/>
            </a:pPr>
            <a:r>
              <a:rPr lang="en-GB" sz="1800" b="1" dirty="0">
                <a:solidFill>
                  <a:srgbClr val="30CAA7"/>
                </a:solidFill>
                <a:latin typeface="Aptos" panose="020B0004020202020204" pitchFamily="34" charset="0"/>
                <a:ea typeface="Microsoft Sans Serif"/>
                <a:cs typeface="Microsoft Sans Serif"/>
              </a:rPr>
              <a:t>The Kings Square Commissions Pot seeks to support projects that:</a:t>
            </a:r>
            <a:endParaRPr lang="en-US" sz="1800" dirty="0">
              <a:latin typeface="Aptos" panose="020B0004020202020204" pitchFamily="34" charset="0"/>
            </a:endParaRPr>
          </a:p>
          <a:p>
            <a:pPr marL="342900" indent="-342900"/>
            <a:r>
              <a:rPr lang="en-GB" sz="1800" dirty="0">
                <a:latin typeface="Aptos" panose="020B0004020202020204" pitchFamily="34" charset="0"/>
                <a:ea typeface="Microsoft Sans Serif"/>
                <a:cs typeface="Microsoft Sans Serif"/>
              </a:rPr>
              <a:t>Have a strong connection to Gloucester</a:t>
            </a:r>
          </a:p>
          <a:p>
            <a:pPr marL="342900" indent="-342900"/>
            <a:r>
              <a:rPr lang="en-GB" sz="1800" dirty="0">
                <a:latin typeface="Aptos" panose="020B0004020202020204" pitchFamily="34" charset="0"/>
                <a:ea typeface="Microsoft Sans Serif"/>
                <a:cs typeface="Microsoft Sans Serif"/>
              </a:rPr>
              <a:t>Provide exciting creative arts activities which engage local communities and have a public benefit to residents of Gloucester</a:t>
            </a:r>
          </a:p>
          <a:p>
            <a:pPr marL="342900" indent="-342900"/>
            <a:r>
              <a:rPr lang="en-GB" sz="1800" dirty="0">
                <a:latin typeface="Aptos" panose="020B0004020202020204" pitchFamily="34" charset="0"/>
                <a:ea typeface="Microsoft Sans Serif"/>
                <a:cs typeface="Microsoft Sans Serif"/>
              </a:rPr>
              <a:t>Benefit residents of Gloucester through cultural activity or development that addresses an identified gap in current provision</a:t>
            </a:r>
          </a:p>
          <a:p>
            <a:pPr marL="342900" indent="-342900"/>
            <a:r>
              <a:rPr lang="en-GB" sz="1800" dirty="0">
                <a:latin typeface="Aptos" panose="020B0004020202020204" pitchFamily="34" charset="0"/>
                <a:ea typeface="Microsoft Sans Serif"/>
                <a:cs typeface="Microsoft Sans Serif"/>
              </a:rPr>
              <a:t>Contribute to one of Together Gloucester four step changes</a:t>
            </a:r>
          </a:p>
          <a:p>
            <a:pPr marL="342900" indent="-342900"/>
            <a:r>
              <a:rPr lang="en-GB" sz="1800" dirty="0">
                <a:latin typeface="Aptos" panose="020B0004020202020204" pitchFamily="34" charset="0"/>
                <a:ea typeface="Microsoft Sans Serif"/>
                <a:cs typeface="Microsoft Sans Serif"/>
              </a:rPr>
              <a:t>Demonstrate clear planning, delivery and evaluation methods </a:t>
            </a:r>
          </a:p>
          <a:p>
            <a:pPr marL="342900" indent="-342900"/>
            <a:r>
              <a:rPr lang="en-GB" sz="1800" dirty="0">
                <a:latin typeface="Aptos" panose="020B0004020202020204" pitchFamily="34" charset="0"/>
                <a:ea typeface="Microsoft Sans Serif"/>
                <a:cs typeface="Microsoft Sans Serif"/>
              </a:rPr>
              <a:t>Evidence project and budget management skills (e.g. the budget balances)</a:t>
            </a:r>
          </a:p>
          <a:p>
            <a:pPr marL="342900" indent="-342900">
              <a:spcAft>
                <a:spcPts val="800"/>
              </a:spcAft>
            </a:pPr>
            <a:r>
              <a:rPr lang="en-GB" sz="1800" dirty="0">
                <a:latin typeface="Aptos" panose="020B0004020202020204" pitchFamily="34" charset="0"/>
                <a:ea typeface="Microsoft Sans Serif"/>
                <a:cs typeface="Microsoft Sans Serif"/>
              </a:rPr>
              <a:t>Demonstrate a commitment to accessibility, inclusion and environmental sustainability</a:t>
            </a:r>
            <a:endParaRPr lang="en-GB" sz="1800" dirty="0">
              <a:latin typeface="Aptos" panose="020B0004020202020204" pitchFamily="34" charset="0"/>
              <a:ea typeface="Calibri" panose="020F0502020204030204"/>
              <a:cs typeface="Calibri" panose="020F0502020204030204"/>
            </a:endParaRPr>
          </a:p>
        </p:txBody>
      </p:sp>
    </p:spTree>
    <p:extLst>
      <p:ext uri="{BB962C8B-B14F-4D97-AF65-F5344CB8AC3E}">
        <p14:creationId xmlns:p14="http://schemas.microsoft.com/office/powerpoint/2010/main" val="2861568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54AE678-5C09-9CC5-0E88-09CBCD416CB8}"/>
              </a:ext>
            </a:extLst>
          </p:cNvPr>
          <p:cNvSpPr/>
          <p:nvPr/>
        </p:nvSpPr>
        <p:spPr>
          <a:xfrm>
            <a:off x="-1" y="1"/>
            <a:ext cx="3332117" cy="6857999"/>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327211B1-CB59-DB4C-C9B0-6DFA182F2CAD}"/>
              </a:ext>
            </a:extLst>
          </p:cNvPr>
          <p:cNvSpPr txBox="1"/>
          <p:nvPr/>
        </p:nvSpPr>
        <p:spPr>
          <a:xfrm>
            <a:off x="3535073" y="247587"/>
            <a:ext cx="8316268" cy="1285416"/>
          </a:xfrm>
          <a:prstGeom prst="rect">
            <a:avLst/>
          </a:prstGeom>
          <a:noFill/>
        </p:spPr>
        <p:txBody>
          <a:bodyPr wrap="square">
            <a:spAutoFit/>
          </a:bodyPr>
          <a:lstStyle/>
          <a:p>
            <a:pPr algn="l"/>
            <a:r>
              <a:rPr lang="en-GB" b="1" dirty="0">
                <a:solidFill>
                  <a:prstClr val="black">
                    <a:hueOff val="0"/>
                    <a:satOff val="0"/>
                    <a:lumOff val="0"/>
                    <a:alphaOff val="0"/>
                  </a:prstClr>
                </a:solidFill>
                <a:latin typeface="Microsoft Sans Serif"/>
                <a:cs typeface="Arial"/>
              </a:rPr>
              <a:t> </a:t>
            </a:r>
          </a:p>
          <a:p>
            <a:pPr algn="ctr"/>
            <a:r>
              <a:rPr lang="en-GB" sz="2200" b="1" dirty="0">
                <a:solidFill>
                  <a:prstClr val="black">
                    <a:hueOff val="0"/>
                    <a:satOff val="0"/>
                    <a:lumOff val="0"/>
                    <a:alphaOff val="0"/>
                  </a:prstClr>
                </a:solidFill>
                <a:latin typeface="Microsoft Sans Serif"/>
                <a:cs typeface="Arial"/>
              </a:rPr>
              <a:t>Together Gloucester 4 Step Changes</a:t>
            </a:r>
          </a:p>
          <a:p>
            <a:pPr lvl="0" algn="ctr">
              <a:lnSpc>
                <a:spcPct val="107000"/>
              </a:lnSpc>
            </a:pPr>
            <a:endParaRPr lang="en-US" dirty="0">
              <a:solidFill>
                <a:prstClr val="black">
                  <a:hueOff val="0"/>
                  <a:satOff val="0"/>
                  <a:lumOff val="0"/>
                  <a:alphaOff val="0"/>
                </a:prstClr>
              </a:solidFill>
              <a:latin typeface="Microsoft Sans Serif"/>
              <a:cs typeface="Arial"/>
            </a:endParaRPr>
          </a:p>
          <a:p>
            <a:pPr lvl="0">
              <a:lnSpc>
                <a:spcPct val="107000"/>
              </a:lnSpc>
            </a:pPr>
            <a:r>
              <a:rPr lang="en-US" dirty="0">
                <a:solidFill>
                  <a:prstClr val="black">
                    <a:hueOff val="0"/>
                    <a:satOff val="0"/>
                    <a:lumOff val="0"/>
                    <a:alphaOff val="0"/>
                  </a:prstClr>
                </a:solidFill>
                <a:latin typeface="Microsoft Sans Serif"/>
                <a:cs typeface="Arial"/>
              </a:rPr>
              <a:t>	</a:t>
            </a:r>
            <a:endParaRPr lang="en-GB" sz="2400" dirty="0"/>
          </a:p>
        </p:txBody>
      </p:sp>
      <p:sp>
        <p:nvSpPr>
          <p:cNvPr id="5" name="Title 1">
            <a:extLst>
              <a:ext uri="{FF2B5EF4-FFF2-40B4-BE49-F238E27FC236}">
                <a16:creationId xmlns:a16="http://schemas.microsoft.com/office/drawing/2014/main" id="{27F1AF0D-AA5A-3F0D-95CA-C982D8A4EA88}"/>
              </a:ext>
            </a:extLst>
          </p:cNvPr>
          <p:cNvSpPr txBox="1">
            <a:spLocks/>
          </p:cNvSpPr>
          <p:nvPr/>
        </p:nvSpPr>
        <p:spPr>
          <a:xfrm>
            <a:off x="205760" y="496974"/>
            <a:ext cx="3329313" cy="5623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000" b="1" dirty="0">
                <a:solidFill>
                  <a:schemeClr val="bg1"/>
                </a:solidFill>
                <a:latin typeface="Microsoft Sans Serif"/>
                <a:ea typeface="Microsoft Sans Serif"/>
                <a:cs typeface="Arial"/>
              </a:rPr>
              <a:t>Guidance for applicants</a:t>
            </a:r>
            <a:endParaRPr lang="en-GB" sz="5000" b="1" dirty="0">
              <a:solidFill>
                <a:schemeClr val="bg1"/>
              </a:solidFill>
              <a:latin typeface="Microsoft Sans Serif"/>
              <a:ea typeface="Microsoft Sans Serif"/>
              <a:cs typeface="Arial" panose="020B0604020202020204" pitchFamily="34" charset="0"/>
            </a:endParaRPr>
          </a:p>
        </p:txBody>
      </p:sp>
      <p:grpSp>
        <p:nvGrpSpPr>
          <p:cNvPr id="4" name="Group 3">
            <a:extLst>
              <a:ext uri="{FF2B5EF4-FFF2-40B4-BE49-F238E27FC236}">
                <a16:creationId xmlns:a16="http://schemas.microsoft.com/office/drawing/2014/main" id="{11A79452-C426-EE0C-C4E5-380140A3559B}"/>
              </a:ext>
            </a:extLst>
          </p:cNvPr>
          <p:cNvGrpSpPr/>
          <p:nvPr/>
        </p:nvGrpSpPr>
        <p:grpSpPr>
          <a:xfrm>
            <a:off x="4304062" y="1725426"/>
            <a:ext cx="6778290" cy="3828472"/>
            <a:chOff x="3708574" y="2137769"/>
            <a:chExt cx="6775494" cy="4095806"/>
          </a:xfrm>
        </p:grpSpPr>
        <p:sp>
          <p:nvSpPr>
            <p:cNvPr id="6" name="Can 6">
              <a:extLst>
                <a:ext uri="{FF2B5EF4-FFF2-40B4-BE49-F238E27FC236}">
                  <a16:creationId xmlns:a16="http://schemas.microsoft.com/office/drawing/2014/main" id="{4733D654-0B12-37EB-2E96-ADCA27576ECD}"/>
                </a:ext>
              </a:extLst>
            </p:cNvPr>
            <p:cNvSpPr/>
            <p:nvPr/>
          </p:nvSpPr>
          <p:spPr>
            <a:xfrm>
              <a:off x="3708574" y="4982704"/>
              <a:ext cx="2235026" cy="1250871"/>
            </a:xfrm>
            <a:prstGeom prst="can">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E5D9AE7C-2217-B902-6F6A-9C32C8B2CFA1}"/>
                </a:ext>
              </a:extLst>
            </p:cNvPr>
            <p:cNvSpPr/>
            <p:nvPr/>
          </p:nvSpPr>
          <p:spPr>
            <a:xfrm>
              <a:off x="5924542" y="5123793"/>
              <a:ext cx="4559526" cy="98605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a:r>
                <a:rPr lang="en-US" sz="1800" dirty="0">
                  <a:effectLst/>
                  <a:latin typeface="Microsoft Sans Serif"/>
                  <a:ea typeface="Microsoft Sans Serif"/>
                  <a:cs typeface="Arial"/>
                </a:rPr>
                <a:t>Make Gloucester a better place to live, work and visit where people know they can engage in fun, cultural activity</a:t>
              </a:r>
            </a:p>
          </p:txBody>
        </p:sp>
        <p:grpSp>
          <p:nvGrpSpPr>
            <p:cNvPr id="8" name="Group 7">
              <a:extLst>
                <a:ext uri="{FF2B5EF4-FFF2-40B4-BE49-F238E27FC236}">
                  <a16:creationId xmlns:a16="http://schemas.microsoft.com/office/drawing/2014/main" id="{5C29618D-60E3-BEF1-25B2-BD4A1BA87AA4}"/>
                </a:ext>
              </a:extLst>
            </p:cNvPr>
            <p:cNvGrpSpPr/>
            <p:nvPr/>
          </p:nvGrpSpPr>
          <p:grpSpPr>
            <a:xfrm>
              <a:off x="3958188" y="2137769"/>
              <a:ext cx="6274105" cy="3105783"/>
              <a:chOff x="3958188" y="2137769"/>
              <a:chExt cx="6274105" cy="3105783"/>
            </a:xfrm>
          </p:grpSpPr>
          <p:sp>
            <p:nvSpPr>
              <p:cNvPr id="9" name="Can 7">
                <a:extLst>
                  <a:ext uri="{FF2B5EF4-FFF2-40B4-BE49-F238E27FC236}">
                    <a16:creationId xmlns:a16="http://schemas.microsoft.com/office/drawing/2014/main" id="{94E84614-C88A-4E94-8BB4-DC1366DDE633}"/>
                  </a:ext>
                </a:extLst>
              </p:cNvPr>
              <p:cNvSpPr/>
              <p:nvPr/>
            </p:nvSpPr>
            <p:spPr>
              <a:xfrm>
                <a:off x="3958188" y="3992681"/>
                <a:ext cx="1712142" cy="1250871"/>
              </a:xfrm>
              <a:prstGeom prst="can">
                <a:avLst/>
              </a:prstGeom>
              <a:solidFill>
                <a:srgbClr val="C43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Can 5">
                <a:extLst>
                  <a:ext uri="{FF2B5EF4-FFF2-40B4-BE49-F238E27FC236}">
                    <a16:creationId xmlns:a16="http://schemas.microsoft.com/office/drawing/2014/main" id="{883C86AE-FDCD-8E46-0BC9-4CAE190B6A8A}"/>
                  </a:ext>
                </a:extLst>
              </p:cNvPr>
              <p:cNvSpPr/>
              <p:nvPr/>
            </p:nvSpPr>
            <p:spPr>
              <a:xfrm>
                <a:off x="4177864" y="3002658"/>
                <a:ext cx="1266495" cy="1263241"/>
              </a:xfrm>
              <a:prstGeom prst="can">
                <a:avLst/>
              </a:prstGeom>
              <a:solidFill>
                <a:srgbClr val="30C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Can 4">
                <a:extLst>
                  <a:ext uri="{FF2B5EF4-FFF2-40B4-BE49-F238E27FC236}">
                    <a16:creationId xmlns:a16="http://schemas.microsoft.com/office/drawing/2014/main" id="{6B4FE10C-57BE-1597-947A-BF4676FDD68B}"/>
                  </a:ext>
                </a:extLst>
              </p:cNvPr>
              <p:cNvSpPr/>
              <p:nvPr/>
            </p:nvSpPr>
            <p:spPr>
              <a:xfrm>
                <a:off x="4397497" y="2137769"/>
                <a:ext cx="823601" cy="1059277"/>
              </a:xfrm>
              <a:prstGeom prst="can">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F982A966-9CC2-3DA3-14F2-3130757BEA4A}"/>
                  </a:ext>
                </a:extLst>
              </p:cNvPr>
              <p:cNvSpPr/>
              <p:nvPr/>
            </p:nvSpPr>
            <p:spPr>
              <a:xfrm>
                <a:off x="5631875" y="4133770"/>
                <a:ext cx="4600418" cy="940567"/>
              </a:xfrm>
              <a:prstGeom prst="rect">
                <a:avLst/>
              </a:prstGeom>
              <a:solidFill>
                <a:srgbClr val="C43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a:r>
                  <a:rPr lang="en-US" sz="1800" dirty="0">
                    <a:effectLst/>
                    <a:latin typeface="Microsoft Sans Serif"/>
                    <a:ea typeface="Microsoft Sans Serif"/>
                    <a:cs typeface="Arial"/>
                  </a:rPr>
                  <a:t>Improve the health and well-being of communities, supporting cross sector organisations to work together</a:t>
                </a:r>
              </a:p>
            </p:txBody>
          </p:sp>
          <p:sp>
            <p:nvSpPr>
              <p:cNvPr id="13" name="Rectangle 12">
                <a:extLst>
                  <a:ext uri="{FF2B5EF4-FFF2-40B4-BE49-F238E27FC236}">
                    <a16:creationId xmlns:a16="http://schemas.microsoft.com/office/drawing/2014/main" id="{D229F46C-16BB-FB65-A75F-0070DE1C0918}"/>
                  </a:ext>
                </a:extLst>
              </p:cNvPr>
              <p:cNvSpPr/>
              <p:nvPr/>
            </p:nvSpPr>
            <p:spPr>
              <a:xfrm>
                <a:off x="5322968" y="3249297"/>
                <a:ext cx="4600418" cy="835017"/>
              </a:xfrm>
              <a:prstGeom prst="rect">
                <a:avLst/>
              </a:prstGeom>
              <a:solidFill>
                <a:srgbClr val="30C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a:r>
                  <a:rPr lang="en-US" sz="1800" dirty="0">
                    <a:effectLst/>
                    <a:latin typeface="Microsoft Sans Serif"/>
                    <a:ea typeface="Microsoft Sans Serif"/>
                    <a:cs typeface="Arial"/>
                  </a:rPr>
                  <a:t>Put citizens at the centre of Gloucester’s cultural decision-making process</a:t>
                </a:r>
              </a:p>
            </p:txBody>
          </p:sp>
          <p:sp>
            <p:nvSpPr>
              <p:cNvPr id="14" name="Rectangle 13">
                <a:extLst>
                  <a:ext uri="{FF2B5EF4-FFF2-40B4-BE49-F238E27FC236}">
                    <a16:creationId xmlns:a16="http://schemas.microsoft.com/office/drawing/2014/main" id="{28B6647F-B530-1E14-254F-72B25EE32150}"/>
                  </a:ext>
                </a:extLst>
              </p:cNvPr>
              <p:cNvSpPr/>
              <p:nvPr/>
            </p:nvSpPr>
            <p:spPr>
              <a:xfrm>
                <a:off x="5201579" y="2226554"/>
                <a:ext cx="4061115" cy="8872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a:spcAft>
                    <a:spcPts val="800"/>
                  </a:spcAft>
                </a:pPr>
                <a:r>
                  <a:rPr lang="en-US" sz="1800" dirty="0">
                    <a:effectLst/>
                    <a:latin typeface="Microsoft Sans Serif"/>
                    <a:ea typeface="Microsoft Sans Serif"/>
                    <a:cs typeface="Arial"/>
                  </a:rPr>
                  <a:t>Empower Gloucester’s citizens to celebrate their identity</a:t>
                </a:r>
              </a:p>
            </p:txBody>
          </p:sp>
        </p:grpSp>
      </p:grpSp>
    </p:spTree>
    <p:extLst>
      <p:ext uri="{BB962C8B-B14F-4D97-AF65-F5344CB8AC3E}">
        <p14:creationId xmlns:p14="http://schemas.microsoft.com/office/powerpoint/2010/main" val="954458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54AE678-5C09-9CC5-0E88-09CBCD416CB8}"/>
              </a:ext>
            </a:extLst>
          </p:cNvPr>
          <p:cNvSpPr/>
          <p:nvPr/>
        </p:nvSpPr>
        <p:spPr>
          <a:xfrm>
            <a:off x="-1" y="1"/>
            <a:ext cx="3332117" cy="6857999"/>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27F1AF0D-AA5A-3F0D-95CA-C982D8A4EA88}"/>
              </a:ext>
            </a:extLst>
          </p:cNvPr>
          <p:cNvSpPr txBox="1">
            <a:spLocks/>
          </p:cNvSpPr>
          <p:nvPr/>
        </p:nvSpPr>
        <p:spPr>
          <a:xfrm>
            <a:off x="205760" y="496974"/>
            <a:ext cx="3329313" cy="5623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000" b="1" dirty="0">
                <a:solidFill>
                  <a:schemeClr val="bg1"/>
                </a:solidFill>
                <a:latin typeface="Microsoft Sans Serif"/>
                <a:ea typeface="Microsoft Sans Serif"/>
                <a:cs typeface="Arial"/>
              </a:rPr>
              <a:t>Guidance for applicants</a:t>
            </a:r>
            <a:endParaRPr lang="en-GB" sz="5000" b="1" dirty="0">
              <a:solidFill>
                <a:schemeClr val="bg1"/>
              </a:solidFill>
              <a:latin typeface="Microsoft Sans Serif"/>
              <a:ea typeface="Microsoft Sans Serif"/>
              <a:cs typeface="Arial" panose="020B0604020202020204" pitchFamily="34" charset="0"/>
            </a:endParaRPr>
          </a:p>
        </p:txBody>
      </p:sp>
      <p:sp>
        <p:nvSpPr>
          <p:cNvPr id="2" name="Content Placeholder 12">
            <a:extLst>
              <a:ext uri="{FF2B5EF4-FFF2-40B4-BE49-F238E27FC236}">
                <a16:creationId xmlns:a16="http://schemas.microsoft.com/office/drawing/2014/main" id="{59EBA01D-1A4A-7144-288A-57BA133C687F}"/>
              </a:ext>
            </a:extLst>
          </p:cNvPr>
          <p:cNvSpPr txBox="1">
            <a:spLocks/>
          </p:cNvSpPr>
          <p:nvPr/>
        </p:nvSpPr>
        <p:spPr>
          <a:xfrm>
            <a:off x="4175394" y="1270301"/>
            <a:ext cx="7216048" cy="475807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solidFill>
                  <a:srgbClr val="000000"/>
                </a:solidFill>
                <a:latin typeface="Microsoft Sans Serif"/>
                <a:ea typeface="Microsoft Sans Serif"/>
                <a:cs typeface="Microsoft Sans Serif"/>
              </a:rPr>
              <a:t>Let us know </a:t>
            </a:r>
          </a:p>
          <a:p>
            <a:pPr marL="342900" indent="-342900"/>
            <a:r>
              <a:rPr lang="en-GB" sz="1800" dirty="0">
                <a:solidFill>
                  <a:srgbClr val="000000"/>
                </a:solidFill>
                <a:latin typeface="Microsoft Sans Serif"/>
                <a:ea typeface="Microsoft Sans Serif"/>
                <a:cs typeface="Microsoft Sans Serif"/>
              </a:rPr>
              <a:t>Which commissioning pot are you applying for – Community/Twilight/Exhibition/Performance/Session or an idea for Gloucester Goes Retro or Lanterns and Light Switch on?</a:t>
            </a:r>
          </a:p>
          <a:p>
            <a:pPr marL="342900" indent="-342900"/>
            <a:r>
              <a:rPr lang="en-GB" sz="1800" dirty="0">
                <a:solidFill>
                  <a:srgbClr val="000000"/>
                </a:solidFill>
                <a:latin typeface="Microsoft Sans Serif"/>
                <a:ea typeface="Microsoft Sans Serif"/>
                <a:cs typeface="Microsoft Sans Serif"/>
              </a:rPr>
              <a:t>What would you like to bring to Kings Square?</a:t>
            </a:r>
          </a:p>
          <a:p>
            <a:pPr marL="342900" indent="-342900"/>
            <a:r>
              <a:rPr lang="en-GB" sz="1800" dirty="0">
                <a:solidFill>
                  <a:srgbClr val="000000"/>
                </a:solidFill>
                <a:latin typeface="Microsoft Sans Serif"/>
                <a:ea typeface="Microsoft Sans Serif"/>
                <a:cs typeface="Microsoft Sans Serif"/>
              </a:rPr>
              <a:t>Describe the community</a:t>
            </a:r>
            <a:r>
              <a:rPr lang="en-GB" sz="1800" dirty="0">
                <a:solidFill>
                  <a:srgbClr val="30CAA7"/>
                </a:solidFill>
                <a:latin typeface="Microsoft Sans Serif"/>
                <a:ea typeface="Microsoft Sans Serif"/>
                <a:cs typeface="Microsoft Sans Serif"/>
              </a:rPr>
              <a:t>*</a:t>
            </a:r>
            <a:r>
              <a:rPr lang="en-GB" sz="1800" dirty="0">
                <a:solidFill>
                  <a:srgbClr val="000000"/>
                </a:solidFill>
                <a:latin typeface="Microsoft Sans Serif"/>
                <a:ea typeface="Microsoft Sans Serif"/>
                <a:cs typeface="Microsoft Sans Serif"/>
              </a:rPr>
              <a:t> this project will reach?</a:t>
            </a:r>
          </a:p>
          <a:p>
            <a:pPr marL="342900" indent="-342900"/>
            <a:r>
              <a:rPr lang="en-GB" sz="1800" dirty="0">
                <a:solidFill>
                  <a:srgbClr val="000000"/>
                </a:solidFill>
                <a:latin typeface="Microsoft Sans Serif"/>
                <a:ea typeface="Microsoft Sans Serif"/>
                <a:cs typeface="Microsoft Sans Serif"/>
              </a:rPr>
              <a:t>How do you know the community wants this to happen?</a:t>
            </a:r>
            <a:endParaRPr lang="en-GB" sz="1800" dirty="0">
              <a:solidFill>
                <a:srgbClr val="30CAA7"/>
              </a:solidFill>
              <a:latin typeface="Microsoft Sans Serif"/>
              <a:ea typeface="Microsoft Sans Serif"/>
              <a:cs typeface="Microsoft Sans Serif"/>
            </a:endParaRPr>
          </a:p>
          <a:p>
            <a:pPr marL="342900" indent="-342900"/>
            <a:r>
              <a:rPr lang="en-GB" sz="1800" dirty="0">
                <a:solidFill>
                  <a:srgbClr val="000000"/>
                </a:solidFill>
                <a:latin typeface="Microsoft Sans Serif"/>
                <a:ea typeface="Microsoft Sans Serif"/>
                <a:cs typeface="Microsoft Sans Serif"/>
              </a:rPr>
              <a:t>How will you make your event engaging and accessible?</a:t>
            </a:r>
            <a:endParaRPr lang="en-GB" sz="1800" dirty="0">
              <a:solidFill>
                <a:srgbClr val="30CAA7"/>
              </a:solidFill>
              <a:latin typeface="Microsoft Sans Serif"/>
              <a:ea typeface="Microsoft Sans Serif"/>
              <a:cs typeface="Microsoft Sans Serif"/>
            </a:endParaRPr>
          </a:p>
          <a:p>
            <a:pPr marL="342900" indent="-342900"/>
            <a:r>
              <a:rPr lang="en-GB" sz="1800" dirty="0">
                <a:solidFill>
                  <a:srgbClr val="000000"/>
                </a:solidFill>
                <a:latin typeface="Microsoft Sans Serif"/>
                <a:ea typeface="Microsoft Sans Serif"/>
                <a:cs typeface="Microsoft Sans Serif"/>
              </a:rPr>
              <a:t>Tell us about who else will be involved? This might include artists, partners, other creative organisations…</a:t>
            </a:r>
            <a:endParaRPr lang="en-GB" sz="1800" dirty="0">
              <a:solidFill>
                <a:srgbClr val="30CAA7"/>
              </a:solidFill>
              <a:latin typeface="Microsoft Sans Serif"/>
              <a:ea typeface="Microsoft Sans Serif"/>
              <a:cs typeface="Microsoft Sans Serif"/>
            </a:endParaRPr>
          </a:p>
          <a:p>
            <a:pPr marL="342900" indent="-342900"/>
            <a:r>
              <a:rPr lang="en-GB" sz="1800" dirty="0">
                <a:latin typeface="Microsoft Sans Serif"/>
                <a:ea typeface="Microsoft Sans Serif"/>
                <a:cs typeface="Microsoft Sans Serif"/>
              </a:rPr>
              <a:t>When will it happen? Please include proposed dates for your activity in Kings square</a:t>
            </a:r>
            <a:endParaRPr lang="en-GB" sz="1800" dirty="0">
              <a:solidFill>
                <a:srgbClr val="30CAA7"/>
              </a:solidFill>
              <a:latin typeface="Microsoft Sans Serif"/>
              <a:ea typeface="Microsoft Sans Serif"/>
              <a:cs typeface="Microsoft Sans Serif"/>
            </a:endParaRPr>
          </a:p>
          <a:p>
            <a:pPr marL="342900" indent="-342900">
              <a:spcAft>
                <a:spcPts val="800"/>
              </a:spcAft>
            </a:pPr>
            <a:r>
              <a:rPr lang="en-GB" sz="1800" dirty="0">
                <a:solidFill>
                  <a:srgbClr val="000000"/>
                </a:solidFill>
                <a:latin typeface="Microsoft Sans Serif"/>
                <a:ea typeface="Microsoft Sans Serif"/>
                <a:cs typeface="Microsoft Sans Serif"/>
              </a:rPr>
              <a:t>Your budget: what will you spend the money on (in detail)</a:t>
            </a:r>
            <a:endParaRPr lang="en-GB" sz="1800" dirty="0">
              <a:latin typeface="Microsoft Sans Serif"/>
              <a:ea typeface="Microsoft Sans Serif"/>
              <a:cs typeface="Microsoft Sans Serif"/>
            </a:endParaRPr>
          </a:p>
          <a:p>
            <a:pPr marL="0" indent="0">
              <a:spcAft>
                <a:spcPts val="800"/>
              </a:spcAft>
              <a:buNone/>
            </a:pPr>
            <a:r>
              <a:rPr lang="en-GB" sz="1800" i="1" dirty="0">
                <a:solidFill>
                  <a:srgbClr val="30CAA7"/>
                </a:solidFill>
                <a:latin typeface="Microsoft Sans Serif"/>
                <a:ea typeface="Microsoft Sans Serif"/>
                <a:cs typeface="Microsoft Sans Serif"/>
              </a:rPr>
              <a:t>* Communities can be defined by: A shared interest or experience; A geographic area; Innate personal characteristics (i.e. age, gender, race, ethnicity); Values and beliefs (i.e. religion)</a:t>
            </a:r>
          </a:p>
          <a:p>
            <a:pPr marL="342900" indent="-342900"/>
            <a:endParaRPr lang="en-GB" sz="1800" dirty="0">
              <a:latin typeface="Aptos" panose="020B0004020202020204" pitchFamily="34" charset="0"/>
              <a:ea typeface="Calibri" panose="020F0502020204030204"/>
              <a:cs typeface="Calibri" panose="020F0502020204030204"/>
            </a:endParaRPr>
          </a:p>
        </p:txBody>
      </p:sp>
      <p:sp>
        <p:nvSpPr>
          <p:cNvPr id="3" name="TextBox 2">
            <a:extLst>
              <a:ext uri="{FF2B5EF4-FFF2-40B4-BE49-F238E27FC236}">
                <a16:creationId xmlns:a16="http://schemas.microsoft.com/office/drawing/2014/main" id="{F77EA34C-1B41-05E3-7408-85AEFF89412C}"/>
              </a:ext>
            </a:extLst>
          </p:cNvPr>
          <p:cNvSpPr txBox="1"/>
          <p:nvPr/>
        </p:nvSpPr>
        <p:spPr>
          <a:xfrm>
            <a:off x="3535073" y="158770"/>
            <a:ext cx="8316268" cy="1285416"/>
          </a:xfrm>
          <a:prstGeom prst="rect">
            <a:avLst/>
          </a:prstGeom>
          <a:noFill/>
        </p:spPr>
        <p:txBody>
          <a:bodyPr wrap="square">
            <a:spAutoFit/>
          </a:bodyPr>
          <a:lstStyle/>
          <a:p>
            <a:pPr algn="l"/>
            <a:r>
              <a:rPr lang="en-GB" b="1" dirty="0">
                <a:solidFill>
                  <a:prstClr val="black">
                    <a:hueOff val="0"/>
                    <a:satOff val="0"/>
                    <a:lumOff val="0"/>
                    <a:alphaOff val="0"/>
                  </a:prstClr>
                </a:solidFill>
                <a:latin typeface="Microsoft Sans Serif"/>
                <a:cs typeface="Arial"/>
              </a:rPr>
              <a:t> </a:t>
            </a:r>
          </a:p>
          <a:p>
            <a:pPr algn="ctr"/>
            <a:r>
              <a:rPr lang="en-GB" sz="2200" b="1" dirty="0">
                <a:solidFill>
                  <a:prstClr val="black">
                    <a:hueOff val="0"/>
                    <a:satOff val="0"/>
                    <a:lumOff val="0"/>
                    <a:alphaOff val="0"/>
                  </a:prstClr>
                </a:solidFill>
                <a:latin typeface="Microsoft Sans Serif"/>
                <a:cs typeface="Arial"/>
              </a:rPr>
              <a:t>Expression of Interest</a:t>
            </a:r>
          </a:p>
          <a:p>
            <a:pPr lvl="0" algn="ctr">
              <a:lnSpc>
                <a:spcPct val="107000"/>
              </a:lnSpc>
            </a:pPr>
            <a:endParaRPr lang="en-US" dirty="0">
              <a:solidFill>
                <a:prstClr val="black">
                  <a:hueOff val="0"/>
                  <a:satOff val="0"/>
                  <a:lumOff val="0"/>
                  <a:alphaOff val="0"/>
                </a:prstClr>
              </a:solidFill>
              <a:latin typeface="Microsoft Sans Serif"/>
              <a:cs typeface="Arial"/>
            </a:endParaRPr>
          </a:p>
          <a:p>
            <a:pPr lvl="0">
              <a:lnSpc>
                <a:spcPct val="107000"/>
              </a:lnSpc>
            </a:pPr>
            <a:r>
              <a:rPr lang="en-US" dirty="0">
                <a:solidFill>
                  <a:prstClr val="black">
                    <a:hueOff val="0"/>
                    <a:satOff val="0"/>
                    <a:lumOff val="0"/>
                    <a:alphaOff val="0"/>
                  </a:prstClr>
                </a:solidFill>
                <a:latin typeface="Microsoft Sans Serif"/>
                <a:cs typeface="Arial"/>
              </a:rPr>
              <a:t>	</a:t>
            </a:r>
            <a:endParaRPr lang="en-GB" sz="2400" dirty="0"/>
          </a:p>
        </p:txBody>
      </p:sp>
    </p:spTree>
    <p:extLst>
      <p:ext uri="{BB962C8B-B14F-4D97-AF65-F5344CB8AC3E}">
        <p14:creationId xmlns:p14="http://schemas.microsoft.com/office/powerpoint/2010/main" val="665936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54AE678-5C09-9CC5-0E88-09CBCD416CB8}"/>
              </a:ext>
            </a:extLst>
          </p:cNvPr>
          <p:cNvSpPr/>
          <p:nvPr/>
        </p:nvSpPr>
        <p:spPr>
          <a:xfrm>
            <a:off x="-1" y="1"/>
            <a:ext cx="3332117" cy="6857999"/>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27F1AF0D-AA5A-3F0D-95CA-C982D8A4EA88}"/>
              </a:ext>
            </a:extLst>
          </p:cNvPr>
          <p:cNvSpPr txBox="1">
            <a:spLocks/>
          </p:cNvSpPr>
          <p:nvPr/>
        </p:nvSpPr>
        <p:spPr>
          <a:xfrm>
            <a:off x="205760" y="496974"/>
            <a:ext cx="3329313" cy="5623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000" b="1" dirty="0">
                <a:solidFill>
                  <a:schemeClr val="bg1"/>
                </a:solidFill>
                <a:latin typeface="Microsoft Sans Serif"/>
                <a:ea typeface="Microsoft Sans Serif"/>
                <a:cs typeface="Arial"/>
              </a:rPr>
              <a:t>Guidance for applicants</a:t>
            </a:r>
            <a:endParaRPr lang="en-GB" sz="5000" b="1" dirty="0">
              <a:solidFill>
                <a:schemeClr val="bg1"/>
              </a:solidFill>
              <a:latin typeface="Microsoft Sans Serif"/>
              <a:ea typeface="Microsoft Sans Serif"/>
              <a:cs typeface="Arial" panose="020B0604020202020204" pitchFamily="34" charset="0"/>
            </a:endParaRPr>
          </a:p>
        </p:txBody>
      </p:sp>
      <p:sp>
        <p:nvSpPr>
          <p:cNvPr id="2" name="Content Placeholder 12">
            <a:extLst>
              <a:ext uri="{FF2B5EF4-FFF2-40B4-BE49-F238E27FC236}">
                <a16:creationId xmlns:a16="http://schemas.microsoft.com/office/drawing/2014/main" id="{59EBA01D-1A4A-7144-288A-57BA133C687F}"/>
              </a:ext>
            </a:extLst>
          </p:cNvPr>
          <p:cNvSpPr txBox="1">
            <a:spLocks/>
          </p:cNvSpPr>
          <p:nvPr/>
        </p:nvSpPr>
        <p:spPr>
          <a:xfrm>
            <a:off x="4344079" y="1533002"/>
            <a:ext cx="6698255" cy="458789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solidFill>
                  <a:srgbClr val="30CAA7"/>
                </a:solidFill>
                <a:effectLst/>
                <a:latin typeface="Microsoft Sans Serif"/>
                <a:ea typeface="Arial" panose="020B0604020202020204" pitchFamily="34" charset="0"/>
                <a:cs typeface="Arial"/>
              </a:rPr>
              <a:t>Your expression of interest can be sent to us in whatever format that makes most sense to you / your project. </a:t>
            </a:r>
            <a:r>
              <a:rPr lang="en-GB" sz="1800" b="1" dirty="0">
                <a:solidFill>
                  <a:srgbClr val="30CAA7"/>
                </a:solidFill>
                <a:latin typeface="Microsoft Sans Serif"/>
                <a:ea typeface="Arial" panose="020B0604020202020204" pitchFamily="34" charset="0"/>
                <a:cs typeface="Arial"/>
              </a:rPr>
              <a:t>T</a:t>
            </a:r>
            <a:r>
              <a:rPr lang="en-GB" sz="1800" b="1" dirty="0">
                <a:solidFill>
                  <a:srgbClr val="30CAA7"/>
                </a:solidFill>
                <a:effectLst/>
                <a:latin typeface="Microsoft Sans Serif"/>
                <a:ea typeface="Arial" panose="020B0604020202020204" pitchFamily="34" charset="0"/>
                <a:cs typeface="Arial"/>
              </a:rPr>
              <a:t>his can be in written description</a:t>
            </a:r>
            <a:r>
              <a:rPr lang="en-GB" sz="1800" b="1" dirty="0">
                <a:solidFill>
                  <a:srgbClr val="30CAA7"/>
                </a:solidFill>
                <a:latin typeface="Microsoft Sans Serif"/>
                <a:ea typeface="Arial" panose="020B0604020202020204" pitchFamily="34" charset="0"/>
                <a:cs typeface="Arial"/>
              </a:rPr>
              <a:t>, presentation with photographs, </a:t>
            </a:r>
            <a:r>
              <a:rPr lang="en-GB" sz="1800" b="1" dirty="0">
                <a:solidFill>
                  <a:srgbClr val="30CAA7"/>
                </a:solidFill>
                <a:effectLst/>
                <a:latin typeface="Microsoft Sans Serif"/>
                <a:ea typeface="Arial" panose="020B0604020202020204" pitchFamily="34" charset="0"/>
                <a:cs typeface="Arial"/>
              </a:rPr>
              <a:t>audio/voice note or video. </a:t>
            </a:r>
            <a:r>
              <a:rPr lang="en-GB" sz="1800" b="1" dirty="0">
                <a:solidFill>
                  <a:srgbClr val="30CAA7"/>
                </a:solidFill>
                <a:latin typeface="Microsoft Sans Serif"/>
                <a:ea typeface="Arial" panose="020B0604020202020204" pitchFamily="34" charset="0"/>
                <a:cs typeface="Arial"/>
              </a:rPr>
              <a:t>Y</a:t>
            </a:r>
            <a:r>
              <a:rPr lang="en-GB" sz="1800" b="1" dirty="0">
                <a:solidFill>
                  <a:srgbClr val="30CAA7"/>
                </a:solidFill>
                <a:effectLst/>
                <a:latin typeface="Microsoft Sans Serif"/>
                <a:ea typeface="Arial" panose="020B0604020202020204" pitchFamily="34" charset="0"/>
                <a:cs typeface="Arial"/>
              </a:rPr>
              <a:t>ou can also send us a couple of examples or links to help illustrate your project. </a:t>
            </a:r>
            <a:endParaRPr lang="en-GB" sz="1800" b="1" dirty="0">
              <a:solidFill>
                <a:srgbClr val="000000"/>
              </a:solidFill>
              <a:latin typeface="Microsoft Sans Serif"/>
              <a:ea typeface="Microsoft Sans Serif"/>
              <a:cs typeface="Microsoft Sans Serif"/>
            </a:endParaRPr>
          </a:p>
          <a:p>
            <a:pPr marL="0" indent="0">
              <a:buNone/>
            </a:pPr>
            <a:endParaRPr lang="en-GB" sz="1800" dirty="0">
              <a:solidFill>
                <a:srgbClr val="000000"/>
              </a:solidFill>
              <a:latin typeface="Aptos" panose="020B0004020202020204" pitchFamily="34" charset="0"/>
              <a:ea typeface="Microsoft Sans Serif"/>
              <a:cs typeface="Microsoft Sans Serif"/>
            </a:endParaRPr>
          </a:p>
          <a:p>
            <a:pPr marL="0" indent="0">
              <a:buNone/>
            </a:pPr>
            <a:r>
              <a:rPr lang="en-GB" sz="1800" dirty="0">
                <a:solidFill>
                  <a:srgbClr val="000000"/>
                </a:solidFill>
                <a:latin typeface="Aptos" panose="020B0004020202020204" pitchFamily="34" charset="0"/>
                <a:ea typeface="Microsoft Sans Serif"/>
                <a:cs typeface="Microsoft Sans Serif"/>
              </a:rPr>
              <a:t>Send your expression of interest (including budget information) </a:t>
            </a:r>
            <a:r>
              <a:rPr lang="en-GB" sz="1800" b="1" dirty="0">
                <a:solidFill>
                  <a:srgbClr val="000000"/>
                </a:solidFill>
                <a:latin typeface="Aptos" panose="020B0004020202020204" pitchFamily="34" charset="0"/>
                <a:ea typeface="Microsoft Sans Serif"/>
                <a:cs typeface="Microsoft Sans Serif"/>
              </a:rPr>
              <a:t>by 31</a:t>
            </a:r>
            <a:r>
              <a:rPr lang="en-GB" sz="1800" b="1" baseline="30000" dirty="0">
                <a:solidFill>
                  <a:srgbClr val="000000"/>
                </a:solidFill>
                <a:latin typeface="Aptos" panose="020B0004020202020204" pitchFamily="34" charset="0"/>
                <a:ea typeface="Microsoft Sans Serif"/>
                <a:cs typeface="Microsoft Sans Serif"/>
              </a:rPr>
              <a:t>st</a:t>
            </a:r>
            <a:r>
              <a:rPr lang="en-GB" sz="1800" b="1" dirty="0">
                <a:solidFill>
                  <a:srgbClr val="000000"/>
                </a:solidFill>
                <a:latin typeface="Aptos" panose="020B0004020202020204" pitchFamily="34" charset="0"/>
                <a:ea typeface="Microsoft Sans Serif"/>
                <a:cs typeface="Microsoft Sans Serif"/>
              </a:rPr>
              <a:t> July </a:t>
            </a:r>
            <a:r>
              <a:rPr lang="en-GB" sz="1800" dirty="0">
                <a:solidFill>
                  <a:srgbClr val="000000"/>
                </a:solidFill>
                <a:latin typeface="Aptos" panose="020B0004020202020204" pitchFamily="34" charset="0"/>
                <a:ea typeface="Microsoft Sans Serif"/>
                <a:cs typeface="Microsoft Sans Serif"/>
              </a:rPr>
              <a:t>to:</a:t>
            </a:r>
          </a:p>
          <a:p>
            <a:pPr marL="457200" lvl="1" indent="0">
              <a:buNone/>
            </a:pPr>
            <a:r>
              <a:rPr lang="en-GB" sz="1800" dirty="0">
                <a:latin typeface="Aptos"/>
                <a:ea typeface="Calibri"/>
                <a:cs typeface="Calibri"/>
                <a:hlinkClick r:id="rId2"/>
              </a:rPr>
              <a:t>City.Events@gloucester.gov.uk</a:t>
            </a:r>
            <a:r>
              <a:rPr lang="en-GB" sz="1800" dirty="0">
                <a:latin typeface="Aptos"/>
                <a:ea typeface="Calibri" panose="020F0502020204030204"/>
                <a:cs typeface="Calibri" panose="020F0502020204030204"/>
              </a:rPr>
              <a:t> </a:t>
            </a:r>
            <a:endParaRPr lang="en-GB" sz="1800">
              <a:solidFill>
                <a:srgbClr val="000000"/>
              </a:solidFill>
              <a:latin typeface="Aptos" panose="020B0004020202020204" pitchFamily="34" charset="0"/>
              <a:ea typeface="Calibri"/>
              <a:cs typeface="Calibri"/>
            </a:endParaRPr>
          </a:p>
          <a:p>
            <a:pPr marL="0" indent="0">
              <a:buNone/>
            </a:pPr>
            <a:r>
              <a:rPr lang="en-GB" sz="1800" dirty="0">
                <a:solidFill>
                  <a:srgbClr val="000000"/>
                </a:solidFill>
                <a:latin typeface="Aptos"/>
                <a:ea typeface="+mn-lt"/>
                <a:cs typeface="+mn-lt"/>
              </a:rPr>
              <a:t>  Phone: +441452 396779</a:t>
            </a:r>
            <a:endParaRPr lang="en-GB" dirty="0"/>
          </a:p>
          <a:p>
            <a:pPr marL="342900" indent="-342900"/>
            <a:endParaRPr lang="en-GB" sz="1800" dirty="0">
              <a:latin typeface="Aptos" panose="020B0004020202020204" pitchFamily="34" charset="0"/>
              <a:ea typeface="Calibri" panose="020F0502020204030204"/>
              <a:cs typeface="Calibri" panose="020F0502020204030204"/>
            </a:endParaRPr>
          </a:p>
        </p:txBody>
      </p:sp>
      <p:sp>
        <p:nvSpPr>
          <p:cNvPr id="3" name="TextBox 2">
            <a:extLst>
              <a:ext uri="{FF2B5EF4-FFF2-40B4-BE49-F238E27FC236}">
                <a16:creationId xmlns:a16="http://schemas.microsoft.com/office/drawing/2014/main" id="{F77EA34C-1B41-05E3-7408-85AEFF89412C}"/>
              </a:ext>
            </a:extLst>
          </p:cNvPr>
          <p:cNvSpPr txBox="1"/>
          <p:nvPr/>
        </p:nvSpPr>
        <p:spPr>
          <a:xfrm>
            <a:off x="3535073" y="247587"/>
            <a:ext cx="8316268" cy="1285416"/>
          </a:xfrm>
          <a:prstGeom prst="rect">
            <a:avLst/>
          </a:prstGeom>
          <a:noFill/>
        </p:spPr>
        <p:txBody>
          <a:bodyPr wrap="square">
            <a:spAutoFit/>
          </a:bodyPr>
          <a:lstStyle/>
          <a:p>
            <a:pPr algn="l"/>
            <a:r>
              <a:rPr lang="en-GB" b="1" dirty="0">
                <a:solidFill>
                  <a:prstClr val="black">
                    <a:hueOff val="0"/>
                    <a:satOff val="0"/>
                    <a:lumOff val="0"/>
                    <a:alphaOff val="0"/>
                  </a:prstClr>
                </a:solidFill>
                <a:latin typeface="Microsoft Sans Serif"/>
                <a:cs typeface="Arial"/>
              </a:rPr>
              <a:t> </a:t>
            </a:r>
          </a:p>
          <a:p>
            <a:pPr algn="ctr"/>
            <a:r>
              <a:rPr lang="en-GB" sz="2200" b="1" dirty="0">
                <a:solidFill>
                  <a:prstClr val="black">
                    <a:hueOff val="0"/>
                    <a:satOff val="0"/>
                    <a:lumOff val="0"/>
                    <a:alphaOff val="0"/>
                  </a:prstClr>
                </a:solidFill>
                <a:latin typeface="Microsoft Sans Serif"/>
                <a:cs typeface="Arial"/>
              </a:rPr>
              <a:t>Expression of Interest</a:t>
            </a:r>
          </a:p>
          <a:p>
            <a:pPr lvl="0" algn="ctr">
              <a:lnSpc>
                <a:spcPct val="107000"/>
              </a:lnSpc>
            </a:pPr>
            <a:endParaRPr lang="en-US" dirty="0">
              <a:solidFill>
                <a:prstClr val="black">
                  <a:hueOff val="0"/>
                  <a:satOff val="0"/>
                  <a:lumOff val="0"/>
                  <a:alphaOff val="0"/>
                </a:prstClr>
              </a:solidFill>
              <a:latin typeface="Microsoft Sans Serif"/>
              <a:cs typeface="Arial"/>
            </a:endParaRPr>
          </a:p>
          <a:p>
            <a:pPr lvl="0">
              <a:lnSpc>
                <a:spcPct val="107000"/>
              </a:lnSpc>
            </a:pPr>
            <a:r>
              <a:rPr lang="en-US" dirty="0">
                <a:solidFill>
                  <a:prstClr val="black">
                    <a:hueOff val="0"/>
                    <a:satOff val="0"/>
                    <a:lumOff val="0"/>
                    <a:alphaOff val="0"/>
                  </a:prstClr>
                </a:solidFill>
                <a:latin typeface="Microsoft Sans Serif"/>
                <a:cs typeface="Arial"/>
              </a:rPr>
              <a:t>	</a:t>
            </a:r>
            <a:endParaRPr lang="en-GB" sz="2400" dirty="0"/>
          </a:p>
        </p:txBody>
      </p:sp>
    </p:spTree>
    <p:extLst>
      <p:ext uri="{BB962C8B-B14F-4D97-AF65-F5344CB8AC3E}">
        <p14:creationId xmlns:p14="http://schemas.microsoft.com/office/powerpoint/2010/main" val="3733428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88698-9B2A-A4F5-DAEB-3EAD71E4D737}"/>
              </a:ext>
            </a:extLst>
          </p:cNvPr>
          <p:cNvSpPr>
            <a:spLocks noGrp="1"/>
          </p:cNvSpPr>
          <p:nvPr>
            <p:ph type="title"/>
          </p:nvPr>
        </p:nvSpPr>
        <p:spPr>
          <a:xfrm>
            <a:off x="12247" y="15938"/>
            <a:ext cx="12158621" cy="1404381"/>
          </a:xfrm>
          <a:solidFill>
            <a:srgbClr val="30CAA7"/>
          </a:solidFill>
        </p:spPr>
        <p:txBody>
          <a:bodyPr vert="horz" lIns="91440" tIns="45720" rIns="91440" bIns="45720" rtlCol="0" anchor="ctr">
            <a:normAutofit/>
          </a:bodyPr>
          <a:lstStyle/>
          <a:p>
            <a:pPr algn="ctr"/>
            <a:r>
              <a:rPr lang="en-US" sz="3200" b="1">
                <a:solidFill>
                  <a:schemeClr val="bg1"/>
                </a:solidFill>
                <a:latin typeface="Microsoft Sans Serif"/>
                <a:ea typeface="Microsoft Sans Serif"/>
                <a:cs typeface="Arial"/>
              </a:rPr>
              <a:t>Budget Tips</a:t>
            </a:r>
            <a:endParaRPr lang="en-US" sz="3200" b="1" kern="1200" dirty="0">
              <a:solidFill>
                <a:schemeClr val="bg1"/>
              </a:solidFill>
              <a:latin typeface="Microsoft Sans Serif"/>
              <a:ea typeface="Microsoft Sans Serif"/>
              <a:cs typeface="Arial"/>
            </a:endParaRPr>
          </a:p>
        </p:txBody>
      </p:sp>
      <p:sp>
        <p:nvSpPr>
          <p:cNvPr id="3" name="TextBox 2">
            <a:extLst>
              <a:ext uri="{FF2B5EF4-FFF2-40B4-BE49-F238E27FC236}">
                <a16:creationId xmlns:a16="http://schemas.microsoft.com/office/drawing/2014/main" id="{49C88B84-3F63-3BFD-85A8-7BD96B67CC5B}"/>
              </a:ext>
            </a:extLst>
          </p:cNvPr>
          <p:cNvSpPr txBox="1"/>
          <p:nvPr/>
        </p:nvSpPr>
        <p:spPr>
          <a:xfrm>
            <a:off x="6096000" y="1455118"/>
            <a:ext cx="6074868" cy="53126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07000"/>
              </a:lnSpc>
              <a:buFont typeface="Arial,Sans-Serif"/>
              <a:buChar char="•"/>
            </a:pPr>
            <a:r>
              <a:rPr lang="en-GB" sz="1400" dirty="0">
                <a:latin typeface="Microsoft Sans Serif"/>
                <a:ea typeface="Microsoft Sans Serif"/>
                <a:cs typeface="Microsoft Sans Serif"/>
              </a:rPr>
              <a:t>If your plans mean that you do need additional funding, make sure you tell us how you plan to get it, and what you will do if you don’t get it. </a:t>
            </a:r>
            <a:endParaRPr lang="en-GB" sz="1400" b="1" dirty="0">
              <a:solidFill>
                <a:srgbClr val="FFFFFF"/>
              </a:solidFill>
              <a:latin typeface="Microsoft Sans Serif"/>
              <a:ea typeface="Microsoft Sans Serif"/>
              <a:cs typeface="Microsoft Sans Serif"/>
            </a:endParaRPr>
          </a:p>
          <a:p>
            <a:pPr marL="285750" indent="-285750">
              <a:lnSpc>
                <a:spcPct val="107000"/>
              </a:lnSpc>
              <a:buFont typeface="Arial,Sans-Serif"/>
              <a:buChar char="•"/>
            </a:pPr>
            <a:endParaRPr lang="en-GB" sz="1400" b="1" dirty="0">
              <a:solidFill>
                <a:srgbClr val="FFFFFF"/>
              </a:solidFill>
              <a:latin typeface="Microsoft Sans Serif"/>
              <a:ea typeface="Microsoft Sans Serif"/>
              <a:cs typeface="Microsoft Sans Serif"/>
            </a:endParaRPr>
          </a:p>
          <a:p>
            <a:pPr marL="285750" indent="-285750">
              <a:lnSpc>
                <a:spcPct val="107000"/>
              </a:lnSpc>
              <a:buFont typeface="Arial,Sans-Serif"/>
              <a:buChar char="•"/>
            </a:pPr>
            <a:r>
              <a:rPr lang="en-GB" sz="1400" dirty="0">
                <a:latin typeface="Microsoft Sans Serif"/>
                <a:ea typeface="Microsoft Sans Serif"/>
                <a:cs typeface="Microsoft Sans Serif"/>
              </a:rPr>
              <a:t>You must include ‘fair pay’ for everyone involved. You can get guidance on fair rates of pay from organisations like </a:t>
            </a:r>
            <a:r>
              <a:rPr lang="en-GB" sz="1400" dirty="0">
                <a:latin typeface="Microsoft Sans Serif"/>
                <a:ea typeface="Microsoft Sans Serif"/>
                <a:cs typeface="Microsoft Sans Serif"/>
                <a:hlinkClick r:id="rId2">
                  <a:extLst>
                    <a:ext uri="{A12FA001-AC4F-418D-AE19-62706E023703}">
                      <ahyp:hlinkClr xmlns:ahyp="http://schemas.microsoft.com/office/drawing/2018/hyperlinkcolor" val="tx"/>
                    </a:ext>
                  </a:extLst>
                </a:hlinkClick>
              </a:rPr>
              <a:t>Equity</a:t>
            </a:r>
            <a:r>
              <a:rPr lang="en-GB" sz="1400" dirty="0">
                <a:latin typeface="Microsoft Sans Serif"/>
                <a:ea typeface="Microsoft Sans Serif"/>
                <a:cs typeface="Microsoft Sans Serif"/>
              </a:rPr>
              <a:t>, </a:t>
            </a:r>
            <a:r>
              <a:rPr lang="en-GB" sz="1400" dirty="0">
                <a:latin typeface="Microsoft Sans Serif"/>
                <a:ea typeface="Microsoft Sans Serif"/>
                <a:cs typeface="Microsoft Sans Serif"/>
                <a:hlinkClick r:id="rId3">
                  <a:extLst>
                    <a:ext uri="{A12FA001-AC4F-418D-AE19-62706E023703}">
                      <ahyp:hlinkClr xmlns:ahyp="http://schemas.microsoft.com/office/drawing/2018/hyperlinkcolor" val="tx"/>
                    </a:ext>
                  </a:extLst>
                </a:hlinkClick>
              </a:rPr>
              <a:t>ITC</a:t>
            </a:r>
            <a:r>
              <a:rPr lang="en-GB" sz="1400" dirty="0">
                <a:latin typeface="Microsoft Sans Serif"/>
                <a:ea typeface="Microsoft Sans Serif"/>
                <a:cs typeface="Microsoft Sans Serif"/>
              </a:rPr>
              <a:t> or </a:t>
            </a:r>
            <a:r>
              <a:rPr lang="en-GB" sz="1400" dirty="0">
                <a:latin typeface="Microsoft Sans Serif"/>
                <a:ea typeface="Microsoft Sans Serif"/>
                <a:cs typeface="Microsoft Sans Serif"/>
                <a:hlinkClick r:id="rId4">
                  <a:extLst>
                    <a:ext uri="{A12FA001-AC4F-418D-AE19-62706E023703}">
                      <ahyp:hlinkClr xmlns:ahyp="http://schemas.microsoft.com/office/drawing/2018/hyperlinkcolor" val="tx"/>
                    </a:ext>
                  </a:extLst>
                </a:hlinkClick>
              </a:rPr>
              <a:t>Artists’ Union England</a:t>
            </a:r>
            <a:r>
              <a:rPr lang="en-GB" sz="1400" dirty="0">
                <a:latin typeface="Microsoft Sans Serif"/>
                <a:ea typeface="Microsoft Sans Serif"/>
                <a:cs typeface="Microsoft Sans Serif"/>
              </a:rPr>
              <a:t> – or drop us an email if you need advice.</a:t>
            </a:r>
            <a:endParaRPr lang="en-US" sz="1400" b="1" dirty="0">
              <a:solidFill>
                <a:srgbClr val="FFFFFF"/>
              </a:solidFill>
              <a:latin typeface="Microsoft Sans Serif"/>
              <a:ea typeface="Microsoft Sans Serif"/>
              <a:cs typeface="Microsoft Sans Serif"/>
            </a:endParaRPr>
          </a:p>
          <a:p>
            <a:pPr marL="285750" indent="-285750">
              <a:lnSpc>
                <a:spcPct val="107000"/>
              </a:lnSpc>
              <a:buFont typeface="Arial,Sans-Serif"/>
              <a:buChar char="•"/>
            </a:pPr>
            <a:endParaRPr lang="en-GB" sz="1400" b="1" dirty="0">
              <a:solidFill>
                <a:srgbClr val="FFFFFF"/>
              </a:solidFill>
              <a:latin typeface="Microsoft Sans Serif"/>
              <a:ea typeface="Microsoft Sans Serif"/>
              <a:cs typeface="Microsoft Sans Serif"/>
            </a:endParaRPr>
          </a:p>
          <a:p>
            <a:pPr marL="285750" indent="-285750">
              <a:lnSpc>
                <a:spcPct val="107000"/>
              </a:lnSpc>
              <a:buFont typeface="Arial,Sans-Serif"/>
              <a:buChar char="•"/>
            </a:pPr>
            <a:r>
              <a:rPr lang="en-GB" sz="1400" dirty="0">
                <a:latin typeface="Microsoft Sans Serif"/>
                <a:ea typeface="Microsoft Sans Serif"/>
                <a:cs typeface="Microsoft Sans Serif"/>
              </a:rPr>
              <a:t>Don’t forget accessibility – what do you need to put in place to ensure your project is a great experience for everyone – creatives, employees, participants, and audiences?</a:t>
            </a:r>
            <a:endParaRPr lang="en-US" sz="1400" b="1" dirty="0">
              <a:solidFill>
                <a:srgbClr val="FFFFFF"/>
              </a:solidFill>
              <a:latin typeface="Microsoft Sans Serif"/>
              <a:ea typeface="Microsoft Sans Serif"/>
              <a:cs typeface="Microsoft Sans Serif"/>
            </a:endParaRPr>
          </a:p>
          <a:p>
            <a:pPr marL="285750" indent="-285750">
              <a:lnSpc>
                <a:spcPct val="107000"/>
              </a:lnSpc>
              <a:buFont typeface="Arial,Sans-Serif"/>
              <a:buChar char="•"/>
            </a:pPr>
            <a:endParaRPr lang="en-GB" sz="1400" b="1" dirty="0">
              <a:solidFill>
                <a:srgbClr val="FFFFFF"/>
              </a:solidFill>
              <a:latin typeface="Microsoft Sans Serif"/>
              <a:ea typeface="Microsoft Sans Serif"/>
              <a:cs typeface="Microsoft Sans Serif"/>
            </a:endParaRPr>
          </a:p>
          <a:p>
            <a:pPr marL="285750" indent="-285750">
              <a:lnSpc>
                <a:spcPct val="107000"/>
              </a:lnSpc>
              <a:buFont typeface="Arial,Sans-Serif"/>
              <a:buChar char="•"/>
            </a:pPr>
            <a:r>
              <a:rPr lang="en-GB" sz="1400" dirty="0">
                <a:latin typeface="Microsoft Sans Serif"/>
                <a:ea typeface="Microsoft Sans Serif"/>
                <a:cs typeface="Microsoft Sans Serif"/>
              </a:rPr>
              <a:t>You do not need to be a registered company or charity, but if you are a freelancer, you will need to be registered as self-employed and pay your own tax and national insurance. You can arrange for your budget to be held and managed by a trusted partner or producer if you would prefer this for access or other support reasons.</a:t>
            </a:r>
            <a:endParaRPr lang="en-US" sz="1400" b="1" dirty="0">
              <a:solidFill>
                <a:srgbClr val="FFFFFF"/>
              </a:solidFill>
              <a:latin typeface="Microsoft Sans Serif"/>
              <a:ea typeface="Microsoft Sans Serif"/>
              <a:cs typeface="Microsoft Sans Serif"/>
            </a:endParaRPr>
          </a:p>
          <a:p>
            <a:pPr marL="285750" indent="-285750">
              <a:lnSpc>
                <a:spcPct val="107000"/>
              </a:lnSpc>
              <a:buFont typeface="Arial,Sans-Serif"/>
              <a:buChar char="•"/>
            </a:pPr>
            <a:endParaRPr lang="en-GB" sz="1400" b="1" dirty="0">
              <a:solidFill>
                <a:srgbClr val="FFFFFF"/>
              </a:solidFill>
              <a:latin typeface="Microsoft Sans Serif"/>
              <a:ea typeface="Microsoft Sans Serif"/>
              <a:cs typeface="Microsoft Sans Serif"/>
            </a:endParaRPr>
          </a:p>
          <a:p>
            <a:pPr marL="285750" indent="-285750">
              <a:lnSpc>
                <a:spcPct val="107000"/>
              </a:lnSpc>
              <a:spcAft>
                <a:spcPts val="800"/>
              </a:spcAft>
              <a:buFont typeface="Arial,Sans-Serif"/>
              <a:buChar char="•"/>
            </a:pPr>
            <a:r>
              <a:rPr lang="en-GB" sz="1400" dirty="0">
                <a:latin typeface="Microsoft Sans Serif"/>
                <a:ea typeface="Microsoft Sans Serif"/>
                <a:cs typeface="Microsoft Sans Serif"/>
              </a:rPr>
              <a:t>It’s OK if once your project starts, your plan or the way you use the funding, changes, as long as you’re still working on the same idea and you keep in touch and let us know what's happening.</a:t>
            </a:r>
            <a:endParaRPr lang="en-GB" sz="1400" b="1" dirty="0">
              <a:solidFill>
                <a:srgbClr val="FFFFFF"/>
              </a:solidFill>
              <a:latin typeface="Microsoft Sans Serif"/>
              <a:ea typeface="Microsoft Sans Serif"/>
              <a:cs typeface="Microsoft Sans Serif"/>
            </a:endParaRPr>
          </a:p>
          <a:p>
            <a:pPr algn="l"/>
            <a:endParaRPr lang="en-GB" dirty="0">
              <a:ea typeface="Calibri"/>
              <a:cs typeface="Calibri"/>
            </a:endParaRPr>
          </a:p>
        </p:txBody>
      </p:sp>
      <p:sp>
        <p:nvSpPr>
          <p:cNvPr id="5" name="TextBox 4">
            <a:extLst>
              <a:ext uri="{FF2B5EF4-FFF2-40B4-BE49-F238E27FC236}">
                <a16:creationId xmlns:a16="http://schemas.microsoft.com/office/drawing/2014/main" id="{C5F45DC0-60CC-EFFA-91A0-8B1905CC0A27}"/>
              </a:ext>
            </a:extLst>
          </p:cNvPr>
          <p:cNvSpPr txBox="1"/>
          <p:nvPr/>
        </p:nvSpPr>
        <p:spPr>
          <a:xfrm>
            <a:off x="162045" y="1455118"/>
            <a:ext cx="5933955" cy="51517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07000"/>
              </a:lnSpc>
              <a:buFont typeface="Arial,Sans-Serif"/>
              <a:buChar char="•"/>
            </a:pPr>
            <a:r>
              <a:rPr lang="en-GB" sz="1400" dirty="0">
                <a:latin typeface="Microsoft Sans Serif"/>
                <a:ea typeface="Microsoft Sans Serif"/>
                <a:cs typeface="Microsoft Sans Serif"/>
              </a:rPr>
              <a:t>We want to be able to assess whether your project is fully thought </a:t>
            </a:r>
            <a:r>
              <a:rPr lang="en-GB" sz="1400" dirty="0">
                <a:latin typeface="Microsoft Sans Serif"/>
                <a:cs typeface="Microsoft Sans Serif"/>
              </a:rPr>
              <a:t>through and deliverable. We have provided an example budget template for you to use as part of your application. You don’t need to use this if you prefer to present your budget in your own way. </a:t>
            </a:r>
          </a:p>
          <a:p>
            <a:pPr marL="342900" indent="-342900">
              <a:lnSpc>
                <a:spcPct val="107000"/>
              </a:lnSpc>
              <a:buFont typeface="Arial,Sans-Serif"/>
              <a:buChar char="•"/>
            </a:pPr>
            <a:endParaRPr lang="en-GB" sz="1400" dirty="0">
              <a:latin typeface="Microsoft Sans Serif"/>
              <a:cs typeface="Microsoft Sans Serif"/>
            </a:endParaRPr>
          </a:p>
          <a:p>
            <a:pPr marL="342900" indent="-342900">
              <a:lnSpc>
                <a:spcPct val="107000"/>
              </a:lnSpc>
              <a:buFont typeface="Arial,Sans-Serif"/>
              <a:buChar char="•"/>
            </a:pPr>
            <a:r>
              <a:rPr lang="en-GB" sz="1400" dirty="0">
                <a:latin typeface="Microsoft Sans Serif"/>
                <a:cs typeface="Microsoft Sans Serif"/>
              </a:rPr>
              <a:t>We look for budgets that are fair, make sense, and will deliver what you need to do.</a:t>
            </a:r>
            <a:endParaRPr lang="en-US" sz="1400" dirty="0">
              <a:latin typeface="Microsoft Sans Serif"/>
              <a:cs typeface="Microsoft Sans Serif"/>
            </a:endParaRPr>
          </a:p>
          <a:p>
            <a:pPr marL="342900" indent="-342900">
              <a:lnSpc>
                <a:spcPct val="107000"/>
              </a:lnSpc>
              <a:buFont typeface="Arial,Sans-Serif"/>
              <a:buChar char="•"/>
            </a:pPr>
            <a:endParaRPr lang="en-GB" sz="1400" dirty="0">
              <a:latin typeface="Microsoft Sans Serif"/>
              <a:cs typeface="Microsoft Sans Serif"/>
            </a:endParaRPr>
          </a:p>
          <a:p>
            <a:pPr marL="342900" indent="-342900">
              <a:lnSpc>
                <a:spcPct val="107000"/>
              </a:lnSpc>
              <a:buFont typeface="Arial,Sans-Serif"/>
              <a:buChar char="•"/>
            </a:pPr>
            <a:r>
              <a:rPr lang="en-GB" sz="1400" dirty="0">
                <a:latin typeface="Microsoft Sans Serif"/>
                <a:cs typeface="Microsoft Sans Serif"/>
              </a:rPr>
              <a:t>Remember that your budget also tells your story – if something is important in your project, make sure it’s also clear in the budget.</a:t>
            </a:r>
            <a:endParaRPr lang="en-US" sz="1400" dirty="0">
              <a:latin typeface="Microsoft Sans Serif"/>
              <a:cs typeface="Microsoft Sans Serif"/>
            </a:endParaRPr>
          </a:p>
          <a:p>
            <a:pPr marL="342900" indent="-342900">
              <a:lnSpc>
                <a:spcPct val="107000"/>
              </a:lnSpc>
              <a:buFont typeface="Arial,Sans-Serif"/>
              <a:buChar char="•"/>
            </a:pPr>
            <a:endParaRPr lang="en-GB" sz="1400" dirty="0">
              <a:latin typeface="Microsoft Sans Serif"/>
              <a:cs typeface="Microsoft Sans Serif"/>
            </a:endParaRPr>
          </a:p>
          <a:p>
            <a:pPr marL="342900" indent="-342900">
              <a:lnSpc>
                <a:spcPct val="107000"/>
              </a:lnSpc>
              <a:buFont typeface="Arial,Sans-Serif"/>
              <a:buChar char="•"/>
            </a:pPr>
            <a:r>
              <a:rPr lang="en-GB" sz="1400" dirty="0">
                <a:latin typeface="Microsoft Sans Serif"/>
                <a:cs typeface="Microsoft Sans Serif"/>
              </a:rPr>
              <a:t>Make sure your budget is based on reality – get some quotes and check how much things cost as you’re pulling your plans together, this can also help you get agreements on things people will provide for free or ‘in kind’ (like rehearsal space, specialist advice etc.)</a:t>
            </a:r>
          </a:p>
          <a:p>
            <a:pPr>
              <a:lnSpc>
                <a:spcPct val="107000"/>
              </a:lnSpc>
            </a:pPr>
            <a:endParaRPr lang="en-GB" sz="1400" dirty="0">
              <a:latin typeface="Microsoft Sans Serif"/>
              <a:cs typeface="Microsoft Sans Serif"/>
            </a:endParaRPr>
          </a:p>
          <a:p>
            <a:pPr marL="342900" indent="-342900">
              <a:lnSpc>
                <a:spcPct val="107000"/>
              </a:lnSpc>
              <a:buFont typeface="Arial,Sans-Serif"/>
              <a:buChar char="•"/>
            </a:pPr>
            <a:r>
              <a:rPr lang="en-GB" sz="1400" dirty="0">
                <a:latin typeface="Microsoft Sans Serif"/>
                <a:cs typeface="Microsoft Sans Serif"/>
              </a:rPr>
              <a:t>Include ‘in kind’ agreements in your budget in both the income and expenditure sections – this helps funders see the true value of your project and can help you reach any match funding you might need.</a:t>
            </a:r>
            <a:endParaRPr lang="en-US" sz="1400" dirty="0">
              <a:latin typeface="Microsoft Sans Serif"/>
              <a:cs typeface="Microsoft Sans Serif"/>
            </a:endParaRPr>
          </a:p>
          <a:p>
            <a:pPr marL="342900" indent="-342900">
              <a:lnSpc>
                <a:spcPct val="107000"/>
              </a:lnSpc>
              <a:buFont typeface="Arial,Sans-Serif"/>
              <a:buChar char="•"/>
            </a:pPr>
            <a:endParaRPr lang="en-GB" sz="1400" dirty="0">
              <a:latin typeface="Microsoft Sans Serif"/>
              <a:cs typeface="Microsoft Sans Serif"/>
            </a:endParaRPr>
          </a:p>
          <a:p>
            <a:pPr marL="342900" indent="-342900">
              <a:lnSpc>
                <a:spcPct val="107000"/>
              </a:lnSpc>
              <a:buFont typeface="Arial,Sans-Serif"/>
              <a:buChar char="•"/>
            </a:pPr>
            <a:r>
              <a:rPr lang="en-GB" sz="1400" dirty="0">
                <a:latin typeface="Microsoft Sans Serif"/>
                <a:cs typeface="Microsoft Sans Serif"/>
              </a:rPr>
              <a:t>You don’t need to have match funding and you will not be more likely to succeed </a:t>
            </a:r>
            <a:r>
              <a:rPr lang="en-GB" sz="1400" dirty="0">
                <a:latin typeface="Microsoft Sans Serif"/>
                <a:ea typeface="Microsoft Sans Serif"/>
                <a:cs typeface="Microsoft Sans Serif"/>
              </a:rPr>
              <a:t>if you do have match funding in place. </a:t>
            </a:r>
            <a:endParaRPr lang="en-GB" dirty="0"/>
          </a:p>
        </p:txBody>
      </p:sp>
    </p:spTree>
    <p:extLst>
      <p:ext uri="{BB962C8B-B14F-4D97-AF65-F5344CB8AC3E}">
        <p14:creationId xmlns:p14="http://schemas.microsoft.com/office/powerpoint/2010/main" val="2767900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75D77-7EF1-C29C-C044-031F6C35D255}"/>
              </a:ext>
            </a:extLst>
          </p:cNvPr>
          <p:cNvSpPr>
            <a:spLocks noGrp="1"/>
          </p:cNvSpPr>
          <p:nvPr>
            <p:ph type="title"/>
          </p:nvPr>
        </p:nvSpPr>
        <p:spPr>
          <a:xfrm>
            <a:off x="0" y="258977"/>
            <a:ext cx="12192000" cy="1325563"/>
          </a:xfrm>
        </p:spPr>
        <p:txBody>
          <a:bodyPr>
            <a:normAutofit/>
          </a:bodyPr>
          <a:lstStyle/>
          <a:p>
            <a:pPr algn="ctr"/>
            <a:r>
              <a:rPr lang="en-GB" dirty="0">
                <a:solidFill>
                  <a:srgbClr val="30CAA7"/>
                </a:solidFill>
                <a:latin typeface="Microsoft Sans Serif"/>
                <a:ea typeface="Microsoft Sans Serif"/>
                <a:cs typeface="Arial"/>
              </a:rPr>
              <a:t>Partners</a:t>
            </a:r>
          </a:p>
        </p:txBody>
      </p:sp>
      <p:pic>
        <p:nvPicPr>
          <p:cNvPr id="5" name="Content Placeholder 4" descr="A group of logos with text&#10;&#10;Description automatically generated">
            <a:extLst>
              <a:ext uri="{FF2B5EF4-FFF2-40B4-BE49-F238E27FC236}">
                <a16:creationId xmlns:a16="http://schemas.microsoft.com/office/drawing/2014/main" id="{E9D744A2-2042-1C5F-E04B-59B20EA96FC6}"/>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540555" y="1693558"/>
            <a:ext cx="9110890" cy="4555445"/>
          </a:xfrm>
        </p:spPr>
      </p:pic>
      <p:pic>
        <p:nvPicPr>
          <p:cNvPr id="3" name="Picture 2" descr="A black background with white text reading Together Gloucester March 2024 - March 2027">
            <a:extLst>
              <a:ext uri="{FF2B5EF4-FFF2-40B4-BE49-F238E27FC236}">
                <a16:creationId xmlns:a16="http://schemas.microsoft.com/office/drawing/2014/main" id="{5B94AB57-CD18-23E1-C27B-568C07223B1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302"/>
          <a:stretch/>
        </p:blipFill>
        <p:spPr>
          <a:xfrm>
            <a:off x="0" y="-1157041"/>
            <a:ext cx="3853543" cy="3853104"/>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16888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54AE678-5C09-9CC5-0E88-09CBCD416CB8}"/>
              </a:ext>
            </a:extLst>
          </p:cNvPr>
          <p:cNvSpPr/>
          <p:nvPr/>
        </p:nvSpPr>
        <p:spPr>
          <a:xfrm>
            <a:off x="-1" y="1"/>
            <a:ext cx="3332117" cy="6857999"/>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327211B1-CB59-DB4C-C9B0-6DFA182F2CAD}"/>
              </a:ext>
            </a:extLst>
          </p:cNvPr>
          <p:cNvSpPr txBox="1"/>
          <p:nvPr/>
        </p:nvSpPr>
        <p:spPr>
          <a:xfrm>
            <a:off x="3535073" y="247587"/>
            <a:ext cx="8316268" cy="4862613"/>
          </a:xfrm>
          <a:prstGeom prst="rect">
            <a:avLst/>
          </a:prstGeom>
          <a:noFill/>
        </p:spPr>
        <p:txBody>
          <a:bodyPr wrap="square" lIns="91440" tIns="45720" rIns="91440" bIns="45720" anchor="t">
            <a:spAutoFit/>
          </a:bodyPr>
          <a:lstStyle/>
          <a:p>
            <a:pPr algn="l"/>
            <a:r>
              <a:rPr lang="en-GB" b="1" dirty="0">
                <a:solidFill>
                  <a:prstClr val="black">
                    <a:hueOff val="0"/>
                    <a:satOff val="0"/>
                    <a:lumOff val="0"/>
                    <a:alphaOff val="0"/>
                  </a:prstClr>
                </a:solidFill>
                <a:latin typeface="Microsoft Sans Serif"/>
                <a:cs typeface="Arial"/>
              </a:rPr>
              <a:t> </a:t>
            </a:r>
          </a:p>
          <a:p>
            <a:endParaRPr lang="en-GB" sz="1600" dirty="0">
              <a:solidFill>
                <a:prstClr val="black">
                  <a:hueOff val="0"/>
                  <a:satOff val="0"/>
                  <a:lumOff val="0"/>
                  <a:alphaOff val="0"/>
                </a:prstClr>
              </a:solidFill>
              <a:latin typeface="Microsoft Sans Serif"/>
              <a:cs typeface="Arial"/>
            </a:endParaRPr>
          </a:p>
          <a:p>
            <a:endParaRPr lang="en-GB" sz="1600" dirty="0">
              <a:solidFill>
                <a:prstClr val="black">
                  <a:hueOff val="0"/>
                  <a:satOff val="0"/>
                  <a:lumOff val="0"/>
                  <a:alphaOff val="0"/>
                </a:prstClr>
              </a:solidFill>
              <a:latin typeface="Microsoft Sans Serif"/>
              <a:cs typeface="Arial"/>
            </a:endParaRPr>
          </a:p>
          <a:p>
            <a:endParaRPr lang="en-GB" sz="1600" dirty="0">
              <a:solidFill>
                <a:prstClr val="black">
                  <a:hueOff val="0"/>
                  <a:satOff val="0"/>
                  <a:lumOff val="0"/>
                  <a:alphaOff val="0"/>
                </a:prstClr>
              </a:solidFill>
              <a:latin typeface="Microsoft Sans Serif"/>
              <a:cs typeface="Arial"/>
            </a:endParaRPr>
          </a:p>
          <a:p>
            <a:endParaRPr lang="en-GB" sz="1600" dirty="0">
              <a:solidFill>
                <a:prstClr val="black">
                  <a:hueOff val="0"/>
                  <a:satOff val="0"/>
                  <a:lumOff val="0"/>
                  <a:alphaOff val="0"/>
                </a:prstClr>
              </a:solidFill>
              <a:latin typeface="Microsoft Sans Serif"/>
              <a:cs typeface="Arial"/>
            </a:endParaRPr>
          </a:p>
          <a:p>
            <a:pPr algn="ctr"/>
            <a:r>
              <a:rPr lang="en-GB" sz="2200" b="1" dirty="0">
                <a:solidFill>
                  <a:prstClr val="black">
                    <a:hueOff val="0"/>
                    <a:satOff val="0"/>
                    <a:lumOff val="0"/>
                    <a:alphaOff val="0"/>
                  </a:prstClr>
                </a:solidFill>
                <a:latin typeface="Microsoft Sans Serif"/>
                <a:cs typeface="Arial"/>
              </a:rPr>
              <a:t>Is your project/event/idea…</a:t>
            </a:r>
          </a:p>
          <a:p>
            <a:pPr lvl="0" algn="ctr">
              <a:lnSpc>
                <a:spcPct val="107000"/>
              </a:lnSpc>
            </a:pPr>
            <a:endParaRPr lang="en-US" dirty="0">
              <a:solidFill>
                <a:prstClr val="black">
                  <a:hueOff val="0"/>
                  <a:satOff val="0"/>
                  <a:lumOff val="0"/>
                  <a:alphaOff val="0"/>
                </a:prstClr>
              </a:solidFill>
              <a:latin typeface="Microsoft Sans Serif"/>
              <a:cs typeface="Arial"/>
            </a:endParaRPr>
          </a:p>
          <a:p>
            <a:pPr>
              <a:lnSpc>
                <a:spcPct val="107000"/>
              </a:lnSpc>
            </a:pPr>
            <a:r>
              <a:rPr lang="en-US" sz="1600" dirty="0">
                <a:solidFill>
                  <a:prstClr val="black">
                    <a:hueOff val="0"/>
                    <a:satOff val="0"/>
                    <a:lumOff val="0"/>
                    <a:alphaOff val="0"/>
                  </a:prstClr>
                </a:solidFill>
                <a:latin typeface="Microsoft Sans Serif"/>
                <a:cs typeface="Arial"/>
              </a:rPr>
              <a:t>      Gloucester-based </a:t>
            </a:r>
            <a:r>
              <a:rPr lang="en-US" sz="1600" dirty="0">
                <a:solidFill>
                  <a:prstClr val="black">
                    <a:hueOff val="0"/>
                    <a:satOff val="0"/>
                    <a:lumOff val="0"/>
                    <a:alphaOff val="0"/>
                  </a:prstClr>
                </a:solidFill>
                <a:latin typeface="Microsoft Sans Serif"/>
                <a:cs typeface="Microsoft Sans Serif"/>
              </a:rPr>
              <a:t>– </a:t>
            </a:r>
            <a:r>
              <a:rPr lang="en-US" sz="1600">
                <a:solidFill>
                  <a:schemeClr val="bg1">
                    <a:lumMod val="50000"/>
                  </a:schemeClr>
                </a:solidFill>
                <a:latin typeface="Microsoft Sans Serif"/>
                <a:cs typeface="Microsoft Sans Serif"/>
              </a:rPr>
              <a:t>taking place in Gloucester</a:t>
            </a:r>
            <a:endParaRPr lang="en-US" sz="1600">
              <a:solidFill>
                <a:schemeClr val="bg1">
                  <a:lumMod val="50000"/>
                </a:schemeClr>
              </a:solidFill>
              <a:latin typeface="Microsoft Sans Serif"/>
              <a:ea typeface="Microsoft Sans Serif"/>
              <a:cs typeface="Arial"/>
            </a:endParaRPr>
          </a:p>
          <a:p>
            <a:pPr algn="just">
              <a:lnSpc>
                <a:spcPct val="107000"/>
              </a:lnSpc>
            </a:pPr>
            <a:r>
              <a:rPr lang="en-US" sz="1600" dirty="0">
                <a:solidFill>
                  <a:prstClr val="black">
                    <a:hueOff val="0"/>
                    <a:satOff val="0"/>
                    <a:lumOff val="0"/>
                    <a:alphaOff val="0"/>
                  </a:prstClr>
                </a:solidFill>
                <a:latin typeface="Microsoft Sans Serif"/>
                <a:cs typeface="Arial"/>
              </a:rPr>
              <a:t>      Collaborative – </a:t>
            </a:r>
            <a:r>
              <a:rPr lang="en-US" sz="1600" dirty="0">
                <a:solidFill>
                  <a:schemeClr val="bg1">
                    <a:lumMod val="50000"/>
                  </a:schemeClr>
                </a:solidFill>
                <a:latin typeface="Microsoft Sans Serif"/>
                <a:cs typeface="Arial"/>
              </a:rPr>
              <a:t>working with partners and involving community</a:t>
            </a:r>
            <a:endParaRPr lang="en-US" sz="1600" dirty="0">
              <a:solidFill>
                <a:schemeClr val="bg1">
                  <a:lumMod val="50000"/>
                </a:schemeClr>
              </a:solidFill>
              <a:latin typeface="Microsoft Sans Serif"/>
              <a:ea typeface="Microsoft Sans Serif"/>
              <a:cs typeface="Arial"/>
            </a:endParaRPr>
          </a:p>
          <a:p>
            <a:pPr algn="just">
              <a:lnSpc>
                <a:spcPct val="107000"/>
              </a:lnSpc>
            </a:pPr>
            <a:r>
              <a:rPr lang="en-US" sz="1600" dirty="0">
                <a:solidFill>
                  <a:prstClr val="black">
                    <a:hueOff val="0"/>
                    <a:satOff val="0"/>
                    <a:lumOff val="0"/>
                    <a:alphaOff val="0"/>
                  </a:prstClr>
                </a:solidFill>
                <a:latin typeface="Microsoft Sans Serif"/>
                <a:cs typeface="Arial"/>
              </a:rPr>
              <a:t>      Memorable - </a:t>
            </a:r>
            <a:r>
              <a:rPr lang="en-US" sz="1600" dirty="0">
                <a:solidFill>
                  <a:schemeClr val="bg1">
                    <a:lumMod val="50000"/>
                  </a:schemeClr>
                </a:solidFill>
                <a:latin typeface="Microsoft Sans Serif"/>
                <a:cs typeface="Arial"/>
              </a:rPr>
              <a:t>to have an impact and create memories</a:t>
            </a:r>
            <a:endParaRPr lang="en-US" sz="1600" dirty="0">
              <a:solidFill>
                <a:schemeClr val="bg1">
                  <a:lumMod val="50000"/>
                </a:schemeClr>
              </a:solidFill>
              <a:latin typeface="Microsoft Sans Serif"/>
              <a:ea typeface="Microsoft Sans Serif"/>
              <a:cs typeface="Arial"/>
            </a:endParaRPr>
          </a:p>
          <a:p>
            <a:pPr algn="just">
              <a:lnSpc>
                <a:spcPct val="107000"/>
              </a:lnSpc>
            </a:pPr>
            <a:r>
              <a:rPr lang="en-US" sz="1600" dirty="0">
                <a:solidFill>
                  <a:prstClr val="black">
                    <a:hueOff val="0"/>
                    <a:satOff val="0"/>
                    <a:lumOff val="0"/>
                    <a:alphaOff val="0"/>
                  </a:prstClr>
                </a:solidFill>
                <a:latin typeface="Microsoft Sans Serif"/>
                <a:cs typeface="Arial"/>
              </a:rPr>
              <a:t>      Engaging - </a:t>
            </a:r>
            <a:r>
              <a:rPr lang="en-US" sz="1600" dirty="0">
                <a:solidFill>
                  <a:schemeClr val="bg1">
                    <a:lumMod val="50000"/>
                  </a:schemeClr>
                </a:solidFill>
                <a:latin typeface="Microsoft Sans Serif"/>
                <a:cs typeface="Arial"/>
              </a:rPr>
              <a:t>developing new audiences, engaging young and older people</a:t>
            </a:r>
            <a:endParaRPr lang="en-GB" sz="1600" dirty="0">
              <a:solidFill>
                <a:schemeClr val="bg1">
                  <a:lumMod val="50000"/>
                </a:schemeClr>
              </a:solidFill>
              <a:latin typeface="Microsoft Sans Serif"/>
              <a:ea typeface="Microsoft Sans Serif"/>
              <a:cs typeface="Arial"/>
            </a:endParaRPr>
          </a:p>
          <a:p>
            <a:pPr algn="just">
              <a:lnSpc>
                <a:spcPct val="107000"/>
              </a:lnSpc>
            </a:pPr>
            <a:r>
              <a:rPr lang="en-US" sz="1600" dirty="0">
                <a:solidFill>
                  <a:prstClr val="black">
                    <a:hueOff val="0"/>
                    <a:satOff val="0"/>
                    <a:lumOff val="0"/>
                    <a:alphaOff val="0"/>
                  </a:prstClr>
                </a:solidFill>
                <a:latin typeface="Microsoft Sans Serif"/>
                <a:cs typeface="Arial"/>
              </a:rPr>
              <a:t>      Lasting – </a:t>
            </a:r>
            <a:r>
              <a:rPr lang="en-US" sz="1600" dirty="0">
                <a:solidFill>
                  <a:schemeClr val="bg1">
                    <a:lumMod val="50000"/>
                  </a:schemeClr>
                </a:solidFill>
                <a:latin typeface="Microsoft Sans Serif"/>
                <a:cs typeface="Arial"/>
              </a:rPr>
              <a:t>will leave a legacy for Gloucester</a:t>
            </a:r>
            <a:endParaRPr lang="en-US" sz="1600" dirty="0">
              <a:solidFill>
                <a:schemeClr val="bg1">
                  <a:lumMod val="50000"/>
                </a:schemeClr>
              </a:solidFill>
              <a:latin typeface="Microsoft Sans Serif"/>
              <a:ea typeface="Microsoft Sans Serif"/>
              <a:cs typeface="Arial"/>
            </a:endParaRPr>
          </a:p>
          <a:p>
            <a:pPr lvl="0">
              <a:lnSpc>
                <a:spcPct val="107000"/>
              </a:lnSpc>
            </a:pPr>
            <a:endParaRPr lang="en-GB" sz="1600" dirty="0">
              <a:solidFill>
                <a:prstClr val="black">
                  <a:hueOff val="0"/>
                  <a:satOff val="0"/>
                  <a:lumOff val="0"/>
                  <a:alphaOff val="0"/>
                </a:prstClr>
              </a:solidFill>
              <a:latin typeface="Microsoft Sans Serif"/>
              <a:cs typeface="Arial"/>
            </a:endParaRPr>
          </a:p>
          <a:p>
            <a:pPr algn="ctr"/>
            <a:r>
              <a:rPr lang="en-GB" sz="2400" b="1" dirty="0">
                <a:solidFill>
                  <a:prstClr val="black">
                    <a:hueOff val="0"/>
                    <a:satOff val="0"/>
                    <a:lumOff val="0"/>
                    <a:alphaOff val="0"/>
                  </a:prstClr>
                </a:solidFill>
                <a:latin typeface="Microsoft Sans Serif"/>
                <a:cs typeface="Arial"/>
              </a:rPr>
              <a:t>?</a:t>
            </a:r>
          </a:p>
          <a:p>
            <a:endParaRPr lang="en-GB" b="1" dirty="0">
              <a:solidFill>
                <a:prstClr val="black">
                  <a:hueOff val="0"/>
                  <a:satOff val="0"/>
                  <a:lumOff val="0"/>
                  <a:alphaOff val="0"/>
                </a:prstClr>
              </a:solidFill>
              <a:latin typeface="Microsoft Sans Serif"/>
              <a:cs typeface="Arial"/>
            </a:endParaRPr>
          </a:p>
          <a:p>
            <a:endParaRPr lang="en-GB" b="1" dirty="0">
              <a:solidFill>
                <a:prstClr val="black">
                  <a:hueOff val="0"/>
                  <a:satOff val="0"/>
                  <a:lumOff val="0"/>
                  <a:alphaOff val="0"/>
                </a:prstClr>
              </a:solidFill>
              <a:latin typeface="Microsoft Sans Serif"/>
              <a:cs typeface="Arial"/>
            </a:endParaRPr>
          </a:p>
          <a:p>
            <a:pPr algn="ctr"/>
            <a:r>
              <a:rPr lang="en-GB" sz="2400" b="1" dirty="0">
                <a:solidFill>
                  <a:prstClr val="black">
                    <a:hueOff val="0"/>
                    <a:satOff val="0"/>
                    <a:lumOff val="0"/>
                    <a:alphaOff val="0"/>
                  </a:prstClr>
                </a:solidFill>
                <a:latin typeface="Microsoft Sans Serif"/>
                <a:cs typeface="Arial"/>
              </a:rPr>
              <a:t>Then we want to hear from you!</a:t>
            </a:r>
            <a:endParaRPr lang="en-GB" sz="2400" dirty="0"/>
          </a:p>
        </p:txBody>
      </p:sp>
      <p:sp>
        <p:nvSpPr>
          <p:cNvPr id="5" name="Title 1">
            <a:extLst>
              <a:ext uri="{FF2B5EF4-FFF2-40B4-BE49-F238E27FC236}">
                <a16:creationId xmlns:a16="http://schemas.microsoft.com/office/drawing/2014/main" id="{27F1AF0D-AA5A-3F0D-95CA-C982D8A4EA88}"/>
              </a:ext>
            </a:extLst>
          </p:cNvPr>
          <p:cNvSpPr txBox="1">
            <a:spLocks/>
          </p:cNvSpPr>
          <p:nvPr/>
        </p:nvSpPr>
        <p:spPr>
          <a:xfrm>
            <a:off x="205760" y="496974"/>
            <a:ext cx="3329313" cy="5623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200" b="1" dirty="0">
                <a:solidFill>
                  <a:schemeClr val="bg1"/>
                </a:solidFill>
                <a:latin typeface="Microsoft Sans Serif"/>
                <a:ea typeface="Microsoft Sans Serif"/>
                <a:cs typeface="Arial"/>
              </a:rPr>
              <a:t>Your Project</a:t>
            </a:r>
            <a:endParaRPr lang="en-GB" sz="5200" b="1" dirty="0">
              <a:solidFill>
                <a:schemeClr val="bg1"/>
              </a:solidFill>
              <a:latin typeface="Microsoft Sans Serif"/>
              <a:ea typeface="Microsoft Sans Serif"/>
              <a:cs typeface="Arial" panose="020B0604020202020204" pitchFamily="34" charset="0"/>
            </a:endParaRPr>
          </a:p>
        </p:txBody>
      </p:sp>
    </p:spTree>
    <p:extLst>
      <p:ext uri="{BB962C8B-B14F-4D97-AF65-F5344CB8AC3E}">
        <p14:creationId xmlns:p14="http://schemas.microsoft.com/office/powerpoint/2010/main" val="290926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C84529-22BE-3F32-558B-3AE0CC17C12B}"/>
              </a:ext>
            </a:extLst>
          </p:cNvPr>
          <p:cNvSpPr/>
          <p:nvPr/>
        </p:nvSpPr>
        <p:spPr>
          <a:xfrm>
            <a:off x="0" y="921566"/>
            <a:ext cx="2318657" cy="3989178"/>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GB" sz="1800" b="1" dirty="0">
                <a:latin typeface="Microsoft Sans Serif"/>
                <a:ea typeface="Microsoft Sans Serif"/>
                <a:cs typeface="Arial"/>
              </a:rPr>
              <a:t> </a:t>
            </a:r>
          </a:p>
        </p:txBody>
      </p:sp>
      <p:sp>
        <p:nvSpPr>
          <p:cNvPr id="2" name="Title 1">
            <a:extLst>
              <a:ext uri="{FF2B5EF4-FFF2-40B4-BE49-F238E27FC236}">
                <a16:creationId xmlns:a16="http://schemas.microsoft.com/office/drawing/2014/main" id="{C5EBA9E2-F39B-8BE2-FA1F-DD84E33EB657}"/>
              </a:ext>
            </a:extLst>
          </p:cNvPr>
          <p:cNvSpPr>
            <a:spLocks noGrp="1"/>
          </p:cNvSpPr>
          <p:nvPr>
            <p:ph type="title"/>
          </p:nvPr>
        </p:nvSpPr>
        <p:spPr>
          <a:xfrm>
            <a:off x="0" y="935663"/>
            <a:ext cx="2476499" cy="1436914"/>
          </a:xfrm>
        </p:spPr>
        <p:txBody>
          <a:bodyPr vert="horz" lIns="91440" tIns="45720" rIns="91440" bIns="45720" rtlCol="0" anchor="ctr">
            <a:normAutofit/>
          </a:bodyPr>
          <a:lstStyle/>
          <a:p>
            <a:r>
              <a:rPr lang="en-GB" sz="3200" b="1" dirty="0">
                <a:solidFill>
                  <a:schemeClr val="bg1"/>
                </a:solidFill>
                <a:latin typeface="Microsoft Sans Serif"/>
                <a:cs typeface="Arial"/>
              </a:rPr>
              <a:t>Community Square</a:t>
            </a:r>
          </a:p>
        </p:txBody>
      </p:sp>
      <p:sp>
        <p:nvSpPr>
          <p:cNvPr id="13" name="Rectangle 12">
            <a:extLst>
              <a:ext uri="{FF2B5EF4-FFF2-40B4-BE49-F238E27FC236}">
                <a16:creationId xmlns:a16="http://schemas.microsoft.com/office/drawing/2014/main" id="{052D3E42-E569-6B3A-0088-4D2C71BEE131}"/>
              </a:ext>
            </a:extLst>
          </p:cNvPr>
          <p:cNvSpPr/>
          <p:nvPr/>
        </p:nvSpPr>
        <p:spPr>
          <a:xfrm>
            <a:off x="2471058" y="921566"/>
            <a:ext cx="2318657" cy="3952691"/>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FA85B1B2-4A0A-AF23-2991-C3B47736596B}"/>
              </a:ext>
            </a:extLst>
          </p:cNvPr>
          <p:cNvSpPr/>
          <p:nvPr/>
        </p:nvSpPr>
        <p:spPr>
          <a:xfrm>
            <a:off x="4931229" y="935661"/>
            <a:ext cx="2318657" cy="3938596"/>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BE2D3BF6-E090-6DA8-1B75-DD76A38E4EBB}"/>
              </a:ext>
            </a:extLst>
          </p:cNvPr>
          <p:cNvSpPr/>
          <p:nvPr/>
        </p:nvSpPr>
        <p:spPr>
          <a:xfrm>
            <a:off x="7402284" y="935662"/>
            <a:ext cx="2318657" cy="3938595"/>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00944FF3-41D1-30E5-F5EF-710FD6781F84}"/>
              </a:ext>
            </a:extLst>
          </p:cNvPr>
          <p:cNvSpPr/>
          <p:nvPr/>
        </p:nvSpPr>
        <p:spPr>
          <a:xfrm>
            <a:off x="9873343" y="935662"/>
            <a:ext cx="2318657" cy="3938594"/>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CD5C90A3-A4F5-364A-5D3B-917020D67265}"/>
              </a:ext>
            </a:extLst>
          </p:cNvPr>
          <p:cNvSpPr txBox="1"/>
          <p:nvPr/>
        </p:nvSpPr>
        <p:spPr>
          <a:xfrm>
            <a:off x="86706" y="3571916"/>
            <a:ext cx="1759404" cy="369332"/>
          </a:xfrm>
          <a:prstGeom prst="rect">
            <a:avLst/>
          </a:prstGeom>
          <a:noFill/>
        </p:spPr>
        <p:txBody>
          <a:bodyPr wrap="square">
            <a:spAutoFit/>
          </a:bodyPr>
          <a:lstStyle/>
          <a:p>
            <a:r>
              <a:rPr lang="en-GB" sz="1800" b="1" dirty="0">
                <a:latin typeface="Microsoft Sans Serif"/>
                <a:ea typeface="Microsoft Sans Serif"/>
                <a:cs typeface="Arial"/>
              </a:rPr>
              <a:t>Up to £500  </a:t>
            </a:r>
            <a:endParaRPr lang="en-GB" dirty="0"/>
          </a:p>
        </p:txBody>
      </p:sp>
      <p:sp>
        <p:nvSpPr>
          <p:cNvPr id="20" name="TextBox 19">
            <a:extLst>
              <a:ext uri="{FF2B5EF4-FFF2-40B4-BE49-F238E27FC236}">
                <a16:creationId xmlns:a16="http://schemas.microsoft.com/office/drawing/2014/main" id="{58E3902E-DE9B-1FC1-C078-4977D253062E}"/>
              </a:ext>
            </a:extLst>
          </p:cNvPr>
          <p:cNvSpPr txBox="1"/>
          <p:nvPr/>
        </p:nvSpPr>
        <p:spPr>
          <a:xfrm>
            <a:off x="2471057" y="935662"/>
            <a:ext cx="2019300" cy="1436914"/>
          </a:xfrm>
          <a:prstGeom prst="rect">
            <a:avLst/>
          </a:prstGeom>
        </p:spPr>
        <p:txBody>
          <a:bodyPr vert="horz" lIns="91440" tIns="45720" rIns="91440" bIns="45720" rtlCol="0" anchor="ctr">
            <a:normAutofit/>
          </a:bodyPr>
          <a:lstStyle>
            <a:lvl1pPr>
              <a:lnSpc>
                <a:spcPct val="90000"/>
              </a:lnSpc>
              <a:spcBef>
                <a:spcPct val="0"/>
              </a:spcBef>
              <a:buNone/>
              <a:defRPr sz="3200" b="1">
                <a:solidFill>
                  <a:schemeClr val="bg1"/>
                </a:solidFill>
                <a:latin typeface="Microsoft Sans Serif"/>
                <a:ea typeface="+mj-ea"/>
                <a:cs typeface="Arial"/>
              </a:defRPr>
            </a:lvl1pPr>
          </a:lstStyle>
          <a:p>
            <a:r>
              <a:rPr lang="en-GB" dirty="0"/>
              <a:t>Twilight Square</a:t>
            </a:r>
          </a:p>
        </p:txBody>
      </p:sp>
      <p:sp>
        <p:nvSpPr>
          <p:cNvPr id="21" name="TextBox 20">
            <a:extLst>
              <a:ext uri="{FF2B5EF4-FFF2-40B4-BE49-F238E27FC236}">
                <a16:creationId xmlns:a16="http://schemas.microsoft.com/office/drawing/2014/main" id="{98F27793-CF8C-5D87-C6FB-298781958E32}"/>
              </a:ext>
            </a:extLst>
          </p:cNvPr>
          <p:cNvSpPr txBox="1"/>
          <p:nvPr/>
        </p:nvSpPr>
        <p:spPr>
          <a:xfrm>
            <a:off x="118382" y="2612801"/>
            <a:ext cx="2157526" cy="923330"/>
          </a:xfrm>
          <a:prstGeom prst="rect">
            <a:avLst/>
          </a:prstGeom>
          <a:noFill/>
        </p:spPr>
        <p:txBody>
          <a:bodyPr wrap="square" rtlCol="0">
            <a:spAutoFit/>
          </a:bodyPr>
          <a:lstStyle/>
          <a:p>
            <a:r>
              <a:rPr lang="en-GB" b="1" dirty="0">
                <a:latin typeface="Microsoft Sans Serif"/>
                <a:ea typeface="Microsoft Sans Serif"/>
                <a:cs typeface="Arial"/>
              </a:rPr>
              <a:t>Community-led activities.</a:t>
            </a:r>
          </a:p>
          <a:p>
            <a:endParaRPr lang="en-GB" b="1" dirty="0">
              <a:latin typeface="Microsoft Sans Serif"/>
              <a:ea typeface="Microsoft Sans Serif"/>
              <a:cs typeface="Arial"/>
            </a:endParaRPr>
          </a:p>
        </p:txBody>
      </p:sp>
      <p:sp>
        <p:nvSpPr>
          <p:cNvPr id="22" name="TextBox 21">
            <a:extLst>
              <a:ext uri="{FF2B5EF4-FFF2-40B4-BE49-F238E27FC236}">
                <a16:creationId xmlns:a16="http://schemas.microsoft.com/office/drawing/2014/main" id="{9CE7A633-5D28-6D01-D5EE-5B2814C5EC61}"/>
              </a:ext>
            </a:extLst>
          </p:cNvPr>
          <p:cNvSpPr txBox="1"/>
          <p:nvPr/>
        </p:nvSpPr>
        <p:spPr>
          <a:xfrm>
            <a:off x="2586338" y="2602420"/>
            <a:ext cx="2019300" cy="923330"/>
          </a:xfrm>
          <a:prstGeom prst="rect">
            <a:avLst/>
          </a:prstGeom>
          <a:noFill/>
        </p:spPr>
        <p:txBody>
          <a:bodyPr wrap="square" rtlCol="0">
            <a:spAutoFit/>
          </a:bodyPr>
          <a:lstStyle/>
          <a:p>
            <a:r>
              <a:rPr lang="en-US" b="1" dirty="0">
                <a:latin typeface="Microsoft Sans Serif"/>
                <a:cs typeface="Arial"/>
              </a:rPr>
              <a:t>Weekly active sessions</a:t>
            </a:r>
          </a:p>
          <a:p>
            <a:endParaRPr lang="en-US" b="1" dirty="0">
              <a:latin typeface="Microsoft Sans Serif"/>
              <a:cs typeface="Arial"/>
            </a:endParaRPr>
          </a:p>
        </p:txBody>
      </p:sp>
      <p:sp>
        <p:nvSpPr>
          <p:cNvPr id="23" name="TextBox 22">
            <a:extLst>
              <a:ext uri="{FF2B5EF4-FFF2-40B4-BE49-F238E27FC236}">
                <a16:creationId xmlns:a16="http://schemas.microsoft.com/office/drawing/2014/main" id="{2F9B9ECA-F9AF-A9D3-50B7-1B7524842A87}"/>
              </a:ext>
            </a:extLst>
          </p:cNvPr>
          <p:cNvSpPr txBox="1"/>
          <p:nvPr/>
        </p:nvSpPr>
        <p:spPr>
          <a:xfrm>
            <a:off x="2579566" y="3591943"/>
            <a:ext cx="1472294" cy="369332"/>
          </a:xfrm>
          <a:prstGeom prst="rect">
            <a:avLst/>
          </a:prstGeom>
          <a:noFill/>
        </p:spPr>
        <p:txBody>
          <a:bodyPr wrap="square" rtlCol="0">
            <a:spAutoFit/>
          </a:bodyPr>
          <a:lstStyle/>
          <a:p>
            <a:r>
              <a:rPr lang="en-US" b="1" dirty="0">
                <a:latin typeface="Microsoft Sans Serif"/>
                <a:cs typeface="Arial"/>
              </a:rPr>
              <a:t>Up to £1500</a:t>
            </a:r>
            <a:endParaRPr lang="en-GB" b="1" dirty="0">
              <a:latin typeface="Microsoft Sans Serif"/>
              <a:cs typeface="Arial"/>
            </a:endParaRPr>
          </a:p>
        </p:txBody>
      </p:sp>
      <p:sp>
        <p:nvSpPr>
          <p:cNvPr id="24" name="TextBox 23">
            <a:extLst>
              <a:ext uri="{FF2B5EF4-FFF2-40B4-BE49-F238E27FC236}">
                <a16:creationId xmlns:a16="http://schemas.microsoft.com/office/drawing/2014/main" id="{4ABB6DDD-9B90-B7C6-9B4A-31A574D0997C}"/>
              </a:ext>
            </a:extLst>
          </p:cNvPr>
          <p:cNvSpPr txBox="1"/>
          <p:nvPr/>
        </p:nvSpPr>
        <p:spPr>
          <a:xfrm>
            <a:off x="101869" y="4245956"/>
            <a:ext cx="2069647" cy="369332"/>
          </a:xfrm>
          <a:prstGeom prst="rect">
            <a:avLst/>
          </a:prstGeom>
          <a:noFill/>
        </p:spPr>
        <p:txBody>
          <a:bodyPr wrap="square" rtlCol="0">
            <a:spAutoFit/>
          </a:bodyPr>
          <a:lstStyle/>
          <a:p>
            <a:r>
              <a:rPr lang="en-GB" sz="1800" dirty="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1 day activity</a:t>
            </a:r>
            <a:endParaRPr lang="en-GB" dirty="0"/>
          </a:p>
        </p:txBody>
      </p:sp>
      <p:sp>
        <p:nvSpPr>
          <p:cNvPr id="25" name="TextBox 24">
            <a:extLst>
              <a:ext uri="{FF2B5EF4-FFF2-40B4-BE49-F238E27FC236}">
                <a16:creationId xmlns:a16="http://schemas.microsoft.com/office/drawing/2014/main" id="{E079B358-C1DD-C825-2E1D-198DA1FC463B}"/>
              </a:ext>
            </a:extLst>
          </p:cNvPr>
          <p:cNvSpPr txBox="1"/>
          <p:nvPr/>
        </p:nvSpPr>
        <p:spPr>
          <a:xfrm>
            <a:off x="2535991" y="4162259"/>
            <a:ext cx="2069647" cy="646331"/>
          </a:xfrm>
          <a:prstGeom prst="rect">
            <a:avLst/>
          </a:prstGeom>
          <a:noFill/>
        </p:spPr>
        <p:txBody>
          <a:bodyPr wrap="square" rtlCol="0">
            <a:spAutoFit/>
          </a:bodyPr>
          <a:lstStyle/>
          <a:p>
            <a:r>
              <a:rPr lang="en-GB" dirty="0">
                <a:solidFill>
                  <a:srgbClr val="000000"/>
                </a:solidFill>
                <a:latin typeface="Aptos" panose="020B0004020202020204" pitchFamily="34" charset="0"/>
                <a:ea typeface="Times New Roman" panose="02020603050405020304" pitchFamily="18" charset="0"/>
                <a:cs typeface="Calibri" panose="020F0502020204030204" pitchFamily="34" charset="0"/>
              </a:rPr>
              <a:t>W</a:t>
            </a:r>
            <a:r>
              <a:rPr lang="en-GB" sz="1800" dirty="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eekly repeating activity</a:t>
            </a:r>
            <a:endParaRPr lang="en-GB" dirty="0"/>
          </a:p>
        </p:txBody>
      </p:sp>
      <p:sp>
        <p:nvSpPr>
          <p:cNvPr id="27" name="TextBox 26">
            <a:extLst>
              <a:ext uri="{FF2B5EF4-FFF2-40B4-BE49-F238E27FC236}">
                <a16:creationId xmlns:a16="http://schemas.microsoft.com/office/drawing/2014/main" id="{8AA241CB-AB37-7A7B-CB85-E75A1B84D2F7}"/>
              </a:ext>
            </a:extLst>
          </p:cNvPr>
          <p:cNvSpPr txBox="1"/>
          <p:nvPr/>
        </p:nvSpPr>
        <p:spPr>
          <a:xfrm>
            <a:off x="4920344" y="935662"/>
            <a:ext cx="2182584" cy="1436914"/>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3200" b="1">
                <a:solidFill>
                  <a:schemeClr val="bg1"/>
                </a:solidFill>
                <a:latin typeface="Microsoft Sans Serif"/>
                <a:ea typeface="+mj-ea"/>
                <a:cs typeface="Arial"/>
              </a:defRPr>
            </a:lvl1pPr>
          </a:lstStyle>
          <a:p>
            <a:r>
              <a:rPr lang="en-GB" dirty="0"/>
              <a:t>Exhibition Square</a:t>
            </a:r>
          </a:p>
        </p:txBody>
      </p:sp>
      <p:sp>
        <p:nvSpPr>
          <p:cNvPr id="28" name="TextBox 27">
            <a:extLst>
              <a:ext uri="{FF2B5EF4-FFF2-40B4-BE49-F238E27FC236}">
                <a16:creationId xmlns:a16="http://schemas.microsoft.com/office/drawing/2014/main" id="{32CF23C9-6D16-53C9-F746-038664BB6714}"/>
              </a:ext>
            </a:extLst>
          </p:cNvPr>
          <p:cNvSpPr txBox="1"/>
          <p:nvPr/>
        </p:nvSpPr>
        <p:spPr>
          <a:xfrm>
            <a:off x="5040086" y="2612801"/>
            <a:ext cx="2062842" cy="923330"/>
          </a:xfrm>
          <a:prstGeom prst="rect">
            <a:avLst/>
          </a:prstGeom>
          <a:noFill/>
        </p:spPr>
        <p:txBody>
          <a:bodyPr wrap="square" rtlCol="0">
            <a:spAutoFit/>
          </a:bodyPr>
          <a:lstStyle/>
          <a:p>
            <a:r>
              <a:rPr lang="en-GB" sz="1800" b="1" dirty="0">
                <a:latin typeface="Microsoft Sans Serif"/>
                <a:ea typeface="Microsoft Sans Serif"/>
                <a:cs typeface="Arial"/>
              </a:rPr>
              <a:t>Durational piece or site-specific art piece</a:t>
            </a:r>
            <a:endParaRPr lang="en-GB" dirty="0"/>
          </a:p>
        </p:txBody>
      </p:sp>
      <p:sp>
        <p:nvSpPr>
          <p:cNvPr id="30" name="TextBox 29">
            <a:extLst>
              <a:ext uri="{FF2B5EF4-FFF2-40B4-BE49-F238E27FC236}">
                <a16:creationId xmlns:a16="http://schemas.microsoft.com/office/drawing/2014/main" id="{860E0D9B-060A-7E38-A237-C062949A0FD9}"/>
              </a:ext>
            </a:extLst>
          </p:cNvPr>
          <p:cNvSpPr txBox="1"/>
          <p:nvPr/>
        </p:nvSpPr>
        <p:spPr>
          <a:xfrm>
            <a:off x="4983615" y="3591690"/>
            <a:ext cx="2213883" cy="369332"/>
          </a:xfrm>
          <a:prstGeom prst="rect">
            <a:avLst/>
          </a:prstGeom>
          <a:noFill/>
        </p:spPr>
        <p:txBody>
          <a:bodyPr wrap="square">
            <a:spAutoFit/>
          </a:bodyPr>
          <a:lstStyle/>
          <a:p>
            <a:r>
              <a:rPr lang="en-GB" sz="1800" b="1" dirty="0">
                <a:latin typeface="Microsoft Sans Serif"/>
                <a:ea typeface="Microsoft Sans Serif"/>
                <a:cs typeface="Arial"/>
              </a:rPr>
              <a:t>Up to £10,000 </a:t>
            </a:r>
            <a:endParaRPr lang="en-GB" dirty="0"/>
          </a:p>
        </p:txBody>
      </p:sp>
      <p:sp>
        <p:nvSpPr>
          <p:cNvPr id="32" name="TextBox 31">
            <a:extLst>
              <a:ext uri="{FF2B5EF4-FFF2-40B4-BE49-F238E27FC236}">
                <a16:creationId xmlns:a16="http://schemas.microsoft.com/office/drawing/2014/main" id="{74643CD3-2C78-0091-5E36-E60D7951CF45}"/>
              </a:ext>
            </a:extLst>
          </p:cNvPr>
          <p:cNvSpPr txBox="1"/>
          <p:nvPr/>
        </p:nvSpPr>
        <p:spPr>
          <a:xfrm>
            <a:off x="7405007" y="1177065"/>
            <a:ext cx="2313213" cy="954107"/>
          </a:xfrm>
          <a:prstGeom prst="rect">
            <a:avLst/>
          </a:prstGeom>
          <a:noFill/>
        </p:spPr>
        <p:txBody>
          <a:bodyPr wrap="square">
            <a:spAutoFit/>
          </a:bodyPr>
          <a:lstStyle/>
          <a:p>
            <a:r>
              <a:rPr lang="en-GB" sz="2800" b="1" dirty="0">
                <a:solidFill>
                  <a:schemeClr val="bg1"/>
                </a:solidFill>
                <a:latin typeface="Microsoft Sans Serif"/>
                <a:ea typeface="Microsoft Sans Serif"/>
                <a:cs typeface="Arial"/>
              </a:rPr>
              <a:t>Performance Square</a:t>
            </a:r>
            <a:endParaRPr lang="en-GB" sz="2800" dirty="0"/>
          </a:p>
        </p:txBody>
      </p:sp>
      <p:sp>
        <p:nvSpPr>
          <p:cNvPr id="33" name="TextBox 32">
            <a:extLst>
              <a:ext uri="{FF2B5EF4-FFF2-40B4-BE49-F238E27FC236}">
                <a16:creationId xmlns:a16="http://schemas.microsoft.com/office/drawing/2014/main" id="{EFEC525F-5E05-6087-D57C-3C33CF75DEF7}"/>
              </a:ext>
            </a:extLst>
          </p:cNvPr>
          <p:cNvSpPr txBox="1"/>
          <p:nvPr/>
        </p:nvSpPr>
        <p:spPr>
          <a:xfrm>
            <a:off x="7413173" y="2602420"/>
            <a:ext cx="2276092" cy="923330"/>
          </a:xfrm>
          <a:prstGeom prst="rect">
            <a:avLst/>
          </a:prstGeom>
          <a:noFill/>
        </p:spPr>
        <p:txBody>
          <a:bodyPr wrap="square" rtlCol="0">
            <a:spAutoFit/>
          </a:bodyPr>
          <a:lstStyle/>
          <a:p>
            <a:r>
              <a:rPr lang="en-GB" b="1" dirty="0">
                <a:latin typeface="Microsoft Sans Serif"/>
                <a:ea typeface="Microsoft Sans Serif"/>
                <a:cs typeface="Arial"/>
              </a:rPr>
              <a:t>Showcase of local emerging talent</a:t>
            </a:r>
            <a:endParaRPr lang="en-GB" sz="1800" b="1" dirty="0">
              <a:latin typeface="Microsoft Sans Serif"/>
              <a:ea typeface="Microsoft Sans Serif"/>
              <a:cs typeface="Arial"/>
            </a:endParaRPr>
          </a:p>
          <a:p>
            <a:endParaRPr lang="en-GB" dirty="0"/>
          </a:p>
        </p:txBody>
      </p:sp>
      <p:sp>
        <p:nvSpPr>
          <p:cNvPr id="35" name="TextBox 34">
            <a:extLst>
              <a:ext uri="{FF2B5EF4-FFF2-40B4-BE49-F238E27FC236}">
                <a16:creationId xmlns:a16="http://schemas.microsoft.com/office/drawing/2014/main" id="{6ECD3308-A55A-A86E-F705-1B26FCF0CAAB}"/>
              </a:ext>
            </a:extLst>
          </p:cNvPr>
          <p:cNvSpPr txBox="1"/>
          <p:nvPr/>
        </p:nvSpPr>
        <p:spPr>
          <a:xfrm>
            <a:off x="5040086" y="4162259"/>
            <a:ext cx="2307768" cy="646331"/>
          </a:xfrm>
          <a:prstGeom prst="rect">
            <a:avLst/>
          </a:prstGeom>
          <a:noFill/>
        </p:spPr>
        <p:txBody>
          <a:bodyPr wrap="square">
            <a:spAutoFit/>
          </a:bodyPr>
          <a:lstStyle/>
          <a:p>
            <a:r>
              <a:rPr lang="en-GB" dirty="0">
                <a:solidFill>
                  <a:srgbClr val="000000"/>
                </a:solidFill>
                <a:latin typeface="Aptos" panose="020B0004020202020204" pitchFamily="34" charset="0"/>
                <a:ea typeface="Times New Roman" panose="02020603050405020304" pitchFamily="18" charset="0"/>
                <a:cs typeface="Calibri" panose="020F0502020204030204" pitchFamily="34" charset="0"/>
              </a:rPr>
              <a:t>Minimum 7 days to semi-permanent</a:t>
            </a:r>
            <a:endParaRPr lang="en-GB" dirty="0"/>
          </a:p>
        </p:txBody>
      </p:sp>
      <p:sp>
        <p:nvSpPr>
          <p:cNvPr id="36" name="TextBox 35">
            <a:extLst>
              <a:ext uri="{FF2B5EF4-FFF2-40B4-BE49-F238E27FC236}">
                <a16:creationId xmlns:a16="http://schemas.microsoft.com/office/drawing/2014/main" id="{970E14B5-32A6-B48B-1FF9-4C61EB39AC8A}"/>
              </a:ext>
            </a:extLst>
          </p:cNvPr>
          <p:cNvSpPr txBox="1"/>
          <p:nvPr/>
        </p:nvSpPr>
        <p:spPr>
          <a:xfrm>
            <a:off x="7516395" y="4245956"/>
            <a:ext cx="2069647" cy="369332"/>
          </a:xfrm>
          <a:prstGeom prst="rect">
            <a:avLst/>
          </a:prstGeom>
          <a:noFill/>
        </p:spPr>
        <p:txBody>
          <a:bodyPr wrap="square" rtlCol="0">
            <a:spAutoFit/>
          </a:bodyPr>
          <a:lstStyle/>
          <a:p>
            <a:r>
              <a:rPr lang="en-GB" sz="1800" dirty="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1 day activity</a:t>
            </a:r>
            <a:endParaRPr lang="en-GB" dirty="0"/>
          </a:p>
        </p:txBody>
      </p:sp>
      <p:sp>
        <p:nvSpPr>
          <p:cNvPr id="37" name="TextBox 36">
            <a:extLst>
              <a:ext uri="{FF2B5EF4-FFF2-40B4-BE49-F238E27FC236}">
                <a16:creationId xmlns:a16="http://schemas.microsoft.com/office/drawing/2014/main" id="{8CB5EA3E-61E2-A6BD-2AAD-2AE1D6B1DEC6}"/>
              </a:ext>
            </a:extLst>
          </p:cNvPr>
          <p:cNvSpPr txBox="1"/>
          <p:nvPr/>
        </p:nvSpPr>
        <p:spPr>
          <a:xfrm>
            <a:off x="9878787" y="1094567"/>
            <a:ext cx="2313213" cy="954107"/>
          </a:xfrm>
          <a:prstGeom prst="rect">
            <a:avLst/>
          </a:prstGeom>
          <a:noFill/>
        </p:spPr>
        <p:txBody>
          <a:bodyPr wrap="square">
            <a:spAutoFit/>
          </a:bodyPr>
          <a:lstStyle/>
          <a:p>
            <a:r>
              <a:rPr lang="en-GB" sz="2800" b="1" dirty="0">
                <a:solidFill>
                  <a:schemeClr val="bg1"/>
                </a:solidFill>
                <a:latin typeface="Microsoft Sans Serif"/>
                <a:ea typeface="Microsoft Sans Serif"/>
                <a:cs typeface="Arial"/>
              </a:rPr>
              <a:t>Session Square</a:t>
            </a:r>
            <a:endParaRPr lang="en-GB" sz="2800" dirty="0"/>
          </a:p>
        </p:txBody>
      </p:sp>
      <p:sp>
        <p:nvSpPr>
          <p:cNvPr id="38" name="TextBox 37">
            <a:extLst>
              <a:ext uri="{FF2B5EF4-FFF2-40B4-BE49-F238E27FC236}">
                <a16:creationId xmlns:a16="http://schemas.microsoft.com/office/drawing/2014/main" id="{328CF43D-8A61-846B-3798-1131D3965B73}"/>
              </a:ext>
            </a:extLst>
          </p:cNvPr>
          <p:cNvSpPr txBox="1"/>
          <p:nvPr/>
        </p:nvSpPr>
        <p:spPr>
          <a:xfrm>
            <a:off x="7402284" y="3549081"/>
            <a:ext cx="2213883" cy="369332"/>
          </a:xfrm>
          <a:prstGeom prst="rect">
            <a:avLst/>
          </a:prstGeom>
          <a:noFill/>
        </p:spPr>
        <p:txBody>
          <a:bodyPr wrap="square">
            <a:spAutoFit/>
          </a:bodyPr>
          <a:lstStyle/>
          <a:p>
            <a:r>
              <a:rPr lang="en-GB" sz="1800" b="1" dirty="0">
                <a:latin typeface="Microsoft Sans Serif"/>
                <a:ea typeface="Microsoft Sans Serif"/>
                <a:cs typeface="Arial"/>
              </a:rPr>
              <a:t>Up to £6,000 </a:t>
            </a:r>
            <a:endParaRPr lang="en-GB" dirty="0"/>
          </a:p>
        </p:txBody>
      </p:sp>
      <p:sp>
        <p:nvSpPr>
          <p:cNvPr id="39" name="TextBox 38">
            <a:extLst>
              <a:ext uri="{FF2B5EF4-FFF2-40B4-BE49-F238E27FC236}">
                <a16:creationId xmlns:a16="http://schemas.microsoft.com/office/drawing/2014/main" id="{2E409DA8-C972-E356-CB32-2423F086015E}"/>
              </a:ext>
            </a:extLst>
          </p:cNvPr>
          <p:cNvSpPr txBox="1"/>
          <p:nvPr/>
        </p:nvSpPr>
        <p:spPr>
          <a:xfrm>
            <a:off x="9972673" y="3536131"/>
            <a:ext cx="2213883" cy="369332"/>
          </a:xfrm>
          <a:prstGeom prst="rect">
            <a:avLst/>
          </a:prstGeom>
          <a:noFill/>
        </p:spPr>
        <p:txBody>
          <a:bodyPr wrap="square">
            <a:spAutoFit/>
          </a:bodyPr>
          <a:lstStyle/>
          <a:p>
            <a:r>
              <a:rPr lang="en-GB" sz="1800" b="1" dirty="0">
                <a:latin typeface="Microsoft Sans Serif"/>
                <a:ea typeface="Microsoft Sans Serif"/>
                <a:cs typeface="Arial"/>
              </a:rPr>
              <a:t>Up to £4,500 </a:t>
            </a:r>
            <a:endParaRPr lang="en-GB" dirty="0"/>
          </a:p>
        </p:txBody>
      </p:sp>
      <p:sp>
        <p:nvSpPr>
          <p:cNvPr id="40" name="TextBox 39">
            <a:extLst>
              <a:ext uri="{FF2B5EF4-FFF2-40B4-BE49-F238E27FC236}">
                <a16:creationId xmlns:a16="http://schemas.microsoft.com/office/drawing/2014/main" id="{05B1EF7E-8A4C-DB8F-EBE7-E88CEEAAB07B}"/>
              </a:ext>
            </a:extLst>
          </p:cNvPr>
          <p:cNvSpPr txBox="1"/>
          <p:nvPr/>
        </p:nvSpPr>
        <p:spPr>
          <a:xfrm>
            <a:off x="10001250" y="2565933"/>
            <a:ext cx="2062842" cy="646331"/>
          </a:xfrm>
          <a:prstGeom prst="rect">
            <a:avLst/>
          </a:prstGeom>
          <a:noFill/>
        </p:spPr>
        <p:txBody>
          <a:bodyPr wrap="square" rtlCol="0">
            <a:spAutoFit/>
          </a:bodyPr>
          <a:lstStyle/>
          <a:p>
            <a:r>
              <a:rPr lang="en-GB" sz="1800" b="1" dirty="0">
                <a:latin typeface="Microsoft Sans Serif"/>
                <a:ea typeface="Microsoft Sans Serif"/>
                <a:cs typeface="Arial"/>
              </a:rPr>
              <a:t>Music sessions</a:t>
            </a:r>
          </a:p>
          <a:p>
            <a:endParaRPr lang="en-GB" dirty="0"/>
          </a:p>
        </p:txBody>
      </p:sp>
      <p:sp>
        <p:nvSpPr>
          <p:cNvPr id="41" name="TextBox 40">
            <a:extLst>
              <a:ext uri="{FF2B5EF4-FFF2-40B4-BE49-F238E27FC236}">
                <a16:creationId xmlns:a16="http://schemas.microsoft.com/office/drawing/2014/main" id="{4D1642DE-D1D8-1BD1-1482-C8AD7226C6A3}"/>
              </a:ext>
            </a:extLst>
          </p:cNvPr>
          <p:cNvSpPr txBox="1"/>
          <p:nvPr/>
        </p:nvSpPr>
        <p:spPr>
          <a:xfrm>
            <a:off x="9997847" y="4268671"/>
            <a:ext cx="2069647" cy="369332"/>
          </a:xfrm>
          <a:prstGeom prst="rect">
            <a:avLst/>
          </a:prstGeom>
          <a:noFill/>
        </p:spPr>
        <p:txBody>
          <a:bodyPr wrap="square" rtlCol="0">
            <a:spAutoFit/>
          </a:bodyPr>
          <a:lstStyle/>
          <a:p>
            <a:r>
              <a:rPr lang="en-GB" sz="1800" dirty="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6-10 gigs </a:t>
            </a:r>
            <a:endParaRPr lang="en-GB" dirty="0"/>
          </a:p>
        </p:txBody>
      </p:sp>
      <p:sp>
        <p:nvSpPr>
          <p:cNvPr id="4" name="TextBox 3">
            <a:extLst>
              <a:ext uri="{FF2B5EF4-FFF2-40B4-BE49-F238E27FC236}">
                <a16:creationId xmlns:a16="http://schemas.microsoft.com/office/drawing/2014/main" id="{3E237FFA-376B-0220-5488-5C1BE002F255}"/>
              </a:ext>
            </a:extLst>
          </p:cNvPr>
          <p:cNvSpPr txBox="1"/>
          <p:nvPr/>
        </p:nvSpPr>
        <p:spPr>
          <a:xfrm>
            <a:off x="3084338" y="233580"/>
            <a:ext cx="6155870" cy="461665"/>
          </a:xfrm>
          <a:prstGeom prst="rect">
            <a:avLst/>
          </a:prstGeom>
          <a:noFill/>
        </p:spPr>
        <p:txBody>
          <a:bodyPr wrap="square">
            <a:spAutoFit/>
          </a:bodyPr>
          <a:lstStyle/>
          <a:p>
            <a:pPr algn="ctr"/>
            <a:r>
              <a:rPr lang="en-GB" sz="2400" b="1" dirty="0">
                <a:solidFill>
                  <a:prstClr val="black">
                    <a:hueOff val="0"/>
                    <a:satOff val="0"/>
                    <a:lumOff val="0"/>
                    <a:alphaOff val="0"/>
                  </a:prstClr>
                </a:solidFill>
                <a:latin typeface="Microsoft Sans Serif"/>
                <a:cs typeface="Arial"/>
              </a:rPr>
              <a:t>What can you apply for?</a:t>
            </a:r>
          </a:p>
        </p:txBody>
      </p:sp>
      <p:sp>
        <p:nvSpPr>
          <p:cNvPr id="5" name="Rectangle 4">
            <a:extLst>
              <a:ext uri="{FF2B5EF4-FFF2-40B4-BE49-F238E27FC236}">
                <a16:creationId xmlns:a16="http://schemas.microsoft.com/office/drawing/2014/main" id="{A997D239-5141-EF8C-D920-05F600CF43DF}"/>
              </a:ext>
            </a:extLst>
          </p:cNvPr>
          <p:cNvSpPr/>
          <p:nvPr/>
        </p:nvSpPr>
        <p:spPr>
          <a:xfrm>
            <a:off x="-1" y="5056264"/>
            <a:ext cx="6024283" cy="1633226"/>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GB" sz="3200" b="1" dirty="0">
                <a:solidFill>
                  <a:schemeClr val="bg1"/>
                </a:solidFill>
                <a:latin typeface="Microsoft Sans Serif"/>
                <a:cs typeface="Arial"/>
              </a:rPr>
              <a:t>Bring an activity or area to an existing event..</a:t>
            </a:r>
            <a:endParaRPr lang="en-GB" sz="3200" b="1" dirty="0">
              <a:latin typeface="Microsoft Sans Serif"/>
              <a:ea typeface="Microsoft Sans Serif"/>
              <a:cs typeface="Arial"/>
            </a:endParaRPr>
          </a:p>
        </p:txBody>
      </p:sp>
      <p:sp>
        <p:nvSpPr>
          <p:cNvPr id="8" name="Rectangle 7">
            <a:extLst>
              <a:ext uri="{FF2B5EF4-FFF2-40B4-BE49-F238E27FC236}">
                <a16:creationId xmlns:a16="http://schemas.microsoft.com/office/drawing/2014/main" id="{5146D330-4FDB-A0DC-7B0E-D78AF9D7C459}"/>
              </a:ext>
            </a:extLst>
          </p:cNvPr>
          <p:cNvSpPr/>
          <p:nvPr/>
        </p:nvSpPr>
        <p:spPr>
          <a:xfrm>
            <a:off x="6162273" y="5067523"/>
            <a:ext cx="6024283" cy="1633226"/>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b="1" dirty="0">
                <a:solidFill>
                  <a:schemeClr val="tx1"/>
                </a:solidFill>
                <a:latin typeface="Microsoft Sans Serif"/>
                <a:ea typeface="Microsoft Sans Serif"/>
                <a:cs typeface="Arial"/>
              </a:rPr>
              <a:t>Gloucester Goes Retro</a:t>
            </a:r>
          </a:p>
          <a:p>
            <a:endParaRPr lang="en-GB" sz="1800" b="1" dirty="0">
              <a:solidFill>
                <a:schemeClr val="tx1"/>
              </a:solidFill>
              <a:latin typeface="Microsoft Sans Serif"/>
              <a:ea typeface="Microsoft Sans Serif"/>
              <a:cs typeface="Arial"/>
            </a:endParaRPr>
          </a:p>
          <a:p>
            <a:r>
              <a:rPr lang="en-GB" b="1" dirty="0">
                <a:solidFill>
                  <a:schemeClr val="tx1"/>
                </a:solidFill>
                <a:latin typeface="Microsoft Sans Serif"/>
                <a:ea typeface="Microsoft Sans Serif"/>
                <a:cs typeface="Arial"/>
              </a:rPr>
              <a:t>Gloucester Lanterns and Lights Switch On</a:t>
            </a:r>
            <a:endParaRPr lang="en-GB" dirty="0">
              <a:solidFill>
                <a:schemeClr val="tx1"/>
              </a:solidFill>
            </a:endParaRPr>
          </a:p>
        </p:txBody>
      </p:sp>
    </p:spTree>
    <p:extLst>
      <p:ext uri="{BB962C8B-B14F-4D97-AF65-F5344CB8AC3E}">
        <p14:creationId xmlns:p14="http://schemas.microsoft.com/office/powerpoint/2010/main" val="2208671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C84529-22BE-3F32-558B-3AE0CC17C12B}"/>
              </a:ext>
            </a:extLst>
          </p:cNvPr>
          <p:cNvSpPr/>
          <p:nvPr/>
        </p:nvSpPr>
        <p:spPr>
          <a:xfrm>
            <a:off x="0" y="0"/>
            <a:ext cx="1813488" cy="6858000"/>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GB" sz="1800" b="1" dirty="0">
                <a:latin typeface="Microsoft Sans Serif"/>
                <a:ea typeface="Microsoft Sans Serif"/>
                <a:cs typeface="Arial"/>
              </a:rPr>
              <a:t> </a:t>
            </a:r>
          </a:p>
        </p:txBody>
      </p:sp>
      <p:sp>
        <p:nvSpPr>
          <p:cNvPr id="2" name="Title 1">
            <a:extLst>
              <a:ext uri="{FF2B5EF4-FFF2-40B4-BE49-F238E27FC236}">
                <a16:creationId xmlns:a16="http://schemas.microsoft.com/office/drawing/2014/main" id="{C5EBA9E2-F39B-8BE2-FA1F-DD84E33EB657}"/>
              </a:ext>
            </a:extLst>
          </p:cNvPr>
          <p:cNvSpPr>
            <a:spLocks noGrp="1"/>
          </p:cNvSpPr>
          <p:nvPr>
            <p:ph type="title"/>
          </p:nvPr>
        </p:nvSpPr>
        <p:spPr>
          <a:xfrm rot="16200000">
            <a:off x="-2019621" y="2522256"/>
            <a:ext cx="5852730" cy="1813487"/>
          </a:xfrm>
        </p:spPr>
        <p:txBody>
          <a:bodyPr vert="horz" lIns="91440" tIns="45720" rIns="91440" bIns="45720" rtlCol="0" anchor="ctr">
            <a:normAutofit/>
          </a:bodyPr>
          <a:lstStyle/>
          <a:p>
            <a:pPr algn="ctr"/>
            <a:r>
              <a:rPr lang="en-GB" sz="3200" b="1" dirty="0">
                <a:solidFill>
                  <a:schemeClr val="bg1"/>
                </a:solidFill>
                <a:latin typeface="Microsoft Sans Serif"/>
                <a:cs typeface="Arial"/>
              </a:rPr>
              <a:t>Community Square</a:t>
            </a:r>
          </a:p>
        </p:txBody>
      </p:sp>
      <p:sp>
        <p:nvSpPr>
          <p:cNvPr id="27" name="TextBox 26">
            <a:extLst>
              <a:ext uri="{FF2B5EF4-FFF2-40B4-BE49-F238E27FC236}">
                <a16:creationId xmlns:a16="http://schemas.microsoft.com/office/drawing/2014/main" id="{8AA241CB-AB37-7A7B-CB85-E75A1B84D2F7}"/>
              </a:ext>
            </a:extLst>
          </p:cNvPr>
          <p:cNvSpPr txBox="1"/>
          <p:nvPr/>
        </p:nvSpPr>
        <p:spPr>
          <a:xfrm>
            <a:off x="4920344" y="935662"/>
            <a:ext cx="2182584" cy="1436914"/>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3200" b="1">
                <a:solidFill>
                  <a:schemeClr val="bg1"/>
                </a:solidFill>
                <a:latin typeface="Microsoft Sans Serif"/>
                <a:ea typeface="+mj-ea"/>
                <a:cs typeface="Arial"/>
              </a:defRPr>
            </a:lvl1pPr>
          </a:lstStyle>
          <a:p>
            <a:r>
              <a:rPr lang="en-GB" dirty="0"/>
              <a:t>Exhibition Square</a:t>
            </a:r>
          </a:p>
        </p:txBody>
      </p:sp>
      <p:sp>
        <p:nvSpPr>
          <p:cNvPr id="7" name="TextBox 6">
            <a:extLst>
              <a:ext uri="{FF2B5EF4-FFF2-40B4-BE49-F238E27FC236}">
                <a16:creationId xmlns:a16="http://schemas.microsoft.com/office/drawing/2014/main" id="{1AAB7440-A432-0072-A44D-290589B2A886}"/>
              </a:ext>
            </a:extLst>
          </p:cNvPr>
          <p:cNvSpPr txBox="1"/>
          <p:nvPr/>
        </p:nvSpPr>
        <p:spPr>
          <a:xfrm>
            <a:off x="2599980" y="1098544"/>
            <a:ext cx="8802477" cy="5324535"/>
          </a:xfrm>
          <a:prstGeom prst="rect">
            <a:avLst/>
          </a:prstGeom>
          <a:noFill/>
        </p:spPr>
        <p:txBody>
          <a:bodyPr wrap="square" lIns="91440" tIns="45720" rIns="91440" bIns="45720" anchor="t">
            <a:spAutoFit/>
          </a:bodyPr>
          <a:lstStyle/>
          <a:p>
            <a:r>
              <a:rPr lang="en-GB">
                <a:effectLst/>
                <a:latin typeface="Aptos"/>
                <a:ea typeface="Calibri" panose="020F0502020204030204" pitchFamily="34" charset="0"/>
              </a:rPr>
              <a:t>Bring th</a:t>
            </a:r>
            <a:r>
              <a:rPr lang="en-GB">
                <a:latin typeface="Aptos"/>
                <a:ea typeface="Calibri" panose="020F0502020204030204" pitchFamily="34" charset="0"/>
              </a:rPr>
              <a:t>e community together in a </a:t>
            </a:r>
            <a:r>
              <a:rPr lang="en-GB" b="1" dirty="0">
                <a:latin typeface="Aptos"/>
                <a:ea typeface="Calibri" panose="020F0502020204030204" pitchFamily="34" charset="0"/>
              </a:rPr>
              <a:t>1-day</a:t>
            </a:r>
            <a:r>
              <a:rPr lang="en-GB" dirty="0">
                <a:latin typeface="Aptos"/>
                <a:ea typeface="Calibri" panose="020F0502020204030204" pitchFamily="34" charset="0"/>
              </a:rPr>
              <a:t> event of active and/or creative activities. You could offer drop-in activities, timetabled slots, mass participation, or a series of mini activities to run alongside each other. </a:t>
            </a:r>
            <a:endParaRPr lang="en-GB" dirty="0">
              <a:latin typeface="Aptos" panose="020B0004020202020204" pitchFamily="34" charset="0"/>
              <a:ea typeface="Calibri" panose="020F0502020204030204" pitchFamily="34" charset="0"/>
            </a:endParaRPr>
          </a:p>
          <a:p>
            <a:endParaRPr lang="en-GB" dirty="0">
              <a:latin typeface="Aptos" panose="020B0004020202020204" pitchFamily="34" charset="0"/>
              <a:ea typeface="Calibri" panose="020F0502020204030204" pitchFamily="34" charset="0"/>
            </a:endParaRPr>
          </a:p>
          <a:p>
            <a:endParaRPr lang="en-GB" dirty="0">
              <a:effectLst/>
              <a:latin typeface="Aptos" panose="020B0004020202020204" pitchFamily="34" charset="0"/>
              <a:ea typeface="Calibri" panose="020F0502020204030204" pitchFamily="34" charset="0"/>
            </a:endParaRPr>
          </a:p>
          <a:p>
            <a:r>
              <a:rPr lang="en-GB" dirty="0">
                <a:latin typeface="Aptos"/>
                <a:ea typeface="Calibri" panose="020F0502020204030204" pitchFamily="34" charset="0"/>
              </a:rPr>
              <a:t>Your idea could be:</a:t>
            </a:r>
          </a:p>
          <a:p>
            <a:pPr marL="285750" indent="-285750">
              <a:buFont typeface="Calibri"/>
              <a:buChar char="-"/>
            </a:pPr>
            <a:r>
              <a:rPr lang="en-GB">
                <a:latin typeface="Aptos"/>
                <a:ea typeface="Calibri" panose="020F0502020204030204" pitchFamily="34" charset="0"/>
              </a:rPr>
              <a:t>Themed</a:t>
            </a:r>
            <a:endParaRPr lang="en-GB" dirty="0">
              <a:latin typeface="Aptos"/>
              <a:ea typeface="Calibri" panose="020F0502020204030204" pitchFamily="34" charset="0"/>
            </a:endParaRPr>
          </a:p>
          <a:p>
            <a:pPr marL="285750" indent="-285750">
              <a:buFont typeface="Calibri"/>
              <a:buChar char="-"/>
            </a:pPr>
            <a:r>
              <a:rPr lang="en-GB" dirty="0">
                <a:latin typeface="Aptos"/>
                <a:ea typeface="Calibri" panose="020F0502020204030204" pitchFamily="34" charset="0"/>
              </a:rPr>
              <a:t>Representing or celebrating particular communities</a:t>
            </a:r>
          </a:p>
          <a:p>
            <a:pPr marL="285750" indent="-285750">
              <a:buFont typeface="Calibri"/>
              <a:buChar char="-"/>
            </a:pPr>
            <a:r>
              <a:rPr lang="en-GB" dirty="0">
                <a:latin typeface="Aptos"/>
                <a:ea typeface="Calibri" panose="020F0502020204030204" pitchFamily="34" charset="0"/>
              </a:rPr>
              <a:t>One big event which this commission would contribute towards</a:t>
            </a:r>
            <a:endParaRPr lang="en-GB" dirty="0">
              <a:latin typeface="Aptos" panose="020B0004020202020204" pitchFamily="34" charset="0"/>
              <a:ea typeface="Calibri" panose="020F0502020204030204" pitchFamily="34" charset="0"/>
            </a:endParaRPr>
          </a:p>
          <a:p>
            <a:pPr marL="285750" indent="-285750">
              <a:buFont typeface="Calibri"/>
              <a:buChar char="-"/>
            </a:pPr>
            <a:r>
              <a:rPr lang="en-GB" dirty="0">
                <a:latin typeface="Aptos"/>
                <a:ea typeface="Calibri" panose="020F0502020204030204" pitchFamily="34" charset="0"/>
              </a:rPr>
              <a:t>A smaller activity which could form part of a community event </a:t>
            </a:r>
            <a:endParaRPr lang="en-GB" dirty="0">
              <a:latin typeface="Aptos" panose="020B0004020202020204" pitchFamily="34" charset="0"/>
              <a:ea typeface="Calibri" panose="020F0502020204030204" pitchFamily="34" charset="0"/>
            </a:endParaRPr>
          </a:p>
          <a:p>
            <a:endParaRPr lang="en-GB" dirty="0">
              <a:latin typeface="Aptos" panose="020B0004020202020204" pitchFamily="34" charset="0"/>
              <a:ea typeface="Calibri" panose="020F0502020204030204" pitchFamily="34" charset="0"/>
            </a:endParaRPr>
          </a:p>
          <a:p>
            <a:endParaRPr lang="en-GB" dirty="0">
              <a:latin typeface="Aptos" panose="020B0004020202020204" pitchFamily="34" charset="0"/>
              <a:ea typeface="Calibri" panose="020F0502020204030204" pitchFamily="34" charset="0"/>
            </a:endParaRPr>
          </a:p>
          <a:p>
            <a:r>
              <a:rPr lang="en-GB" dirty="0">
                <a:latin typeface="Aptos" panose="020B0004020202020204" pitchFamily="34" charset="0"/>
                <a:ea typeface="Calibri" panose="020F0502020204030204" pitchFamily="34" charset="0"/>
              </a:rPr>
              <a:t>You will receive:</a:t>
            </a:r>
          </a:p>
          <a:p>
            <a:r>
              <a:rPr lang="en-GB" dirty="0">
                <a:latin typeface="Aptos" panose="020B0004020202020204" pitchFamily="34" charset="0"/>
                <a:ea typeface="Calibri" panose="020F0502020204030204" pitchFamily="34" charset="0"/>
              </a:rPr>
              <a:t>- Up to </a:t>
            </a:r>
            <a:r>
              <a:rPr lang="en-GB" b="1" dirty="0">
                <a:latin typeface="Aptos" panose="020B0004020202020204" pitchFamily="34" charset="0"/>
                <a:ea typeface="Calibri" panose="020F0502020204030204" pitchFamily="34" charset="0"/>
              </a:rPr>
              <a:t>£500</a:t>
            </a:r>
          </a:p>
          <a:p>
            <a:r>
              <a:rPr lang="en-GB" dirty="0">
                <a:latin typeface="Aptos" panose="020B0004020202020204" pitchFamily="34" charset="0"/>
                <a:ea typeface="Calibri" panose="020F0502020204030204" pitchFamily="34" charset="0"/>
              </a:rPr>
              <a:t>- The use of Kings Square</a:t>
            </a:r>
          </a:p>
          <a:p>
            <a:r>
              <a:rPr lang="en-GB" dirty="0">
                <a:effectLst/>
                <a:latin typeface="Aptos" panose="020B0004020202020204" pitchFamily="34" charset="0"/>
                <a:ea typeface="Calibri" panose="020F0502020204030204" pitchFamily="34" charset="0"/>
              </a:rPr>
              <a:t>- </a:t>
            </a:r>
            <a:r>
              <a:rPr lang="en-GB" dirty="0">
                <a:latin typeface="Aptos" panose="020B0004020202020204" pitchFamily="34" charset="0"/>
                <a:ea typeface="Calibri" panose="020F0502020204030204" pitchFamily="34" charset="0"/>
              </a:rPr>
              <a:t>A</a:t>
            </a:r>
            <a:r>
              <a:rPr lang="en-GB" dirty="0">
                <a:effectLst/>
                <a:latin typeface="Aptos" panose="020B0004020202020204" pitchFamily="34" charset="0"/>
                <a:ea typeface="Calibri" panose="020F0502020204030204" pitchFamily="34" charset="0"/>
              </a:rPr>
              <a:t>dvice and support from the </a:t>
            </a:r>
            <a:r>
              <a:rPr lang="en-GB" dirty="0">
                <a:latin typeface="Aptos" panose="020B0004020202020204" pitchFamily="34" charset="0"/>
                <a:ea typeface="Calibri" panose="020F0502020204030204" pitchFamily="34" charset="0"/>
              </a:rPr>
              <a:t>Together Gloucester team for </a:t>
            </a:r>
            <a:r>
              <a:rPr lang="en-GB" dirty="0">
                <a:effectLst/>
                <a:latin typeface="Aptos" panose="020B0004020202020204" pitchFamily="34" charset="0"/>
                <a:ea typeface="Calibri" panose="020F0502020204030204" pitchFamily="34" charset="0"/>
              </a:rPr>
              <a:t>planning and production</a:t>
            </a:r>
          </a:p>
          <a:p>
            <a:r>
              <a:rPr lang="en-GB" dirty="0">
                <a:latin typeface="Aptos" panose="020B0004020202020204" pitchFamily="34" charset="0"/>
                <a:ea typeface="Calibri" panose="020F0502020204030204" pitchFamily="34" charset="0"/>
              </a:rPr>
              <a:t>- Use of a PA system</a:t>
            </a:r>
          </a:p>
          <a:p>
            <a:r>
              <a:rPr lang="en-GB" dirty="0">
                <a:latin typeface="Aptos" panose="020B0004020202020204" pitchFamily="34" charset="0"/>
                <a:ea typeface="Calibri" panose="020F0502020204030204" pitchFamily="34" charset="0"/>
              </a:rPr>
              <a:t>- Networking opportunities and links with partners throughout Gloucester</a:t>
            </a:r>
          </a:p>
          <a:p>
            <a:endParaRPr lang="en-GB" sz="1600" dirty="0">
              <a:effectLst/>
              <a:latin typeface="Calibri" panose="020F050202020403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B653728B-2571-7D6F-D57C-D2D36083399C}"/>
              </a:ext>
            </a:extLst>
          </p:cNvPr>
          <p:cNvSpPr txBox="1"/>
          <p:nvPr/>
        </p:nvSpPr>
        <p:spPr>
          <a:xfrm>
            <a:off x="2082188" y="132202"/>
            <a:ext cx="3073706" cy="646331"/>
          </a:xfrm>
          <a:prstGeom prst="rect">
            <a:avLst/>
          </a:prstGeom>
          <a:noFill/>
        </p:spPr>
        <p:txBody>
          <a:bodyPr wrap="square" rtlCol="0">
            <a:spAutoFit/>
          </a:bodyPr>
          <a:lstStyle/>
          <a:p>
            <a:endParaRPr lang="en-GB" dirty="0"/>
          </a:p>
          <a:p>
            <a:endParaRPr lang="en-GB" dirty="0"/>
          </a:p>
        </p:txBody>
      </p:sp>
    </p:spTree>
    <p:extLst>
      <p:ext uri="{BB962C8B-B14F-4D97-AF65-F5344CB8AC3E}">
        <p14:creationId xmlns:p14="http://schemas.microsoft.com/office/powerpoint/2010/main" val="1394605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C84529-22BE-3F32-558B-3AE0CC17C12B}"/>
              </a:ext>
            </a:extLst>
          </p:cNvPr>
          <p:cNvSpPr/>
          <p:nvPr/>
        </p:nvSpPr>
        <p:spPr>
          <a:xfrm>
            <a:off x="0" y="0"/>
            <a:ext cx="1813488" cy="6858000"/>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GB" sz="1800" b="1" dirty="0">
                <a:latin typeface="Microsoft Sans Serif"/>
                <a:ea typeface="Microsoft Sans Serif"/>
                <a:cs typeface="Arial"/>
              </a:rPr>
              <a:t> </a:t>
            </a:r>
          </a:p>
        </p:txBody>
      </p:sp>
      <p:sp>
        <p:nvSpPr>
          <p:cNvPr id="2" name="Title 1">
            <a:extLst>
              <a:ext uri="{FF2B5EF4-FFF2-40B4-BE49-F238E27FC236}">
                <a16:creationId xmlns:a16="http://schemas.microsoft.com/office/drawing/2014/main" id="{C5EBA9E2-F39B-8BE2-FA1F-DD84E33EB657}"/>
              </a:ext>
            </a:extLst>
          </p:cNvPr>
          <p:cNvSpPr>
            <a:spLocks noGrp="1"/>
          </p:cNvSpPr>
          <p:nvPr>
            <p:ph type="title"/>
          </p:nvPr>
        </p:nvSpPr>
        <p:spPr>
          <a:xfrm rot="16200000">
            <a:off x="-2019621" y="2522256"/>
            <a:ext cx="5852730" cy="1813487"/>
          </a:xfrm>
        </p:spPr>
        <p:txBody>
          <a:bodyPr vert="horz" lIns="91440" tIns="45720" rIns="91440" bIns="45720" rtlCol="0" anchor="ctr">
            <a:normAutofit/>
          </a:bodyPr>
          <a:lstStyle/>
          <a:p>
            <a:pPr algn="ctr"/>
            <a:r>
              <a:rPr lang="en-GB" sz="3200" b="1" dirty="0">
                <a:solidFill>
                  <a:schemeClr val="bg1"/>
                </a:solidFill>
                <a:latin typeface="Microsoft Sans Serif"/>
                <a:cs typeface="Arial"/>
              </a:rPr>
              <a:t>Twilight Square</a:t>
            </a:r>
          </a:p>
        </p:txBody>
      </p:sp>
      <p:sp>
        <p:nvSpPr>
          <p:cNvPr id="27" name="TextBox 26">
            <a:extLst>
              <a:ext uri="{FF2B5EF4-FFF2-40B4-BE49-F238E27FC236}">
                <a16:creationId xmlns:a16="http://schemas.microsoft.com/office/drawing/2014/main" id="{8AA241CB-AB37-7A7B-CB85-E75A1B84D2F7}"/>
              </a:ext>
            </a:extLst>
          </p:cNvPr>
          <p:cNvSpPr txBox="1"/>
          <p:nvPr/>
        </p:nvSpPr>
        <p:spPr>
          <a:xfrm>
            <a:off x="4920344" y="935662"/>
            <a:ext cx="2182584" cy="1436914"/>
          </a:xfrm>
          <a:prstGeom prst="rect">
            <a:avLst/>
          </a:prstGeom>
        </p:spPr>
        <p:txBody>
          <a:bodyPr vert="horz" lIns="91440" tIns="45720" rIns="91440" bIns="45720" rtlCol="0" anchor="ctr">
            <a:normAutofit fontScale="40000" lnSpcReduction="20000"/>
          </a:bodyPr>
          <a:lstStyle>
            <a:defPPr>
              <a:defRPr lang="en-US"/>
            </a:defPPr>
            <a:lvl1pPr>
              <a:lnSpc>
                <a:spcPct val="90000"/>
              </a:lnSpc>
              <a:spcBef>
                <a:spcPct val="0"/>
              </a:spcBef>
              <a:buNone/>
              <a:defRPr sz="3200" b="1">
                <a:solidFill>
                  <a:schemeClr val="bg1"/>
                </a:solidFill>
                <a:latin typeface="Microsoft Sans Serif"/>
                <a:ea typeface="+mj-ea"/>
                <a:cs typeface="Arial"/>
              </a:defRPr>
            </a:lvl1pPr>
          </a:lstStyle>
          <a:p>
            <a:r>
              <a:rPr lang="en-GB" sz="1800">
                <a:effectLst/>
                <a:latin typeface="Aptos" panose="020B0004020202020204" pitchFamily="34" charset="0"/>
                <a:ea typeface="Calibri" panose="020F0502020204030204" pitchFamily="34" charset="0"/>
              </a:rPr>
              <a:t>2 periods (July-Aug, Sept-Oct) a regular 5-6pm/6-7pm movement-based club/class on a consistent week-day evening. Two different activities, alternating weekly over these months. </a:t>
            </a:r>
            <a:endParaRPr lang="en-GB" sz="1800">
              <a:effectLst/>
              <a:latin typeface="Calibri" panose="020F0502020204030204" pitchFamily="34" charset="0"/>
              <a:ea typeface="Calibri" panose="020F0502020204030204" pitchFamily="34" charset="0"/>
            </a:endParaRPr>
          </a:p>
          <a:p>
            <a:r>
              <a:rPr lang="en-GB" sz="1800">
                <a:effectLst/>
                <a:latin typeface="Aptos" panose="020B0004020202020204" pitchFamily="34" charset="0"/>
                <a:ea typeface="Calibri" panose="020F0502020204030204" pitchFamily="34" charset="0"/>
              </a:rPr>
              <a:t> </a:t>
            </a:r>
            <a:endParaRPr lang="en-GB" sz="1800">
              <a:effectLst/>
              <a:latin typeface="Calibri" panose="020F0502020204030204" pitchFamily="34" charset="0"/>
              <a:ea typeface="Calibri" panose="020F0502020204030204" pitchFamily="34" charset="0"/>
            </a:endParaRPr>
          </a:p>
          <a:p>
            <a:r>
              <a:rPr lang="en-GB" sz="1800">
                <a:effectLst/>
                <a:latin typeface="Aptos" panose="020B0004020202020204" pitchFamily="34" charset="0"/>
                <a:ea typeface="Calibri" panose="020F0502020204030204" pitchFamily="34" charset="0"/>
              </a:rPr>
              <a:t>Or 4 months, one club running for 4 weeks – which months will depend on how soon we can get a call out – in future years we could do May/June etc</a:t>
            </a:r>
            <a:endParaRPr lang="en-GB" sz="1800">
              <a:effectLst/>
              <a:latin typeface="Calibri" panose="020F0502020204030204" pitchFamily="34" charset="0"/>
              <a:ea typeface="Calibri" panose="020F0502020204030204" pitchFamily="34" charset="0"/>
            </a:endParaRPr>
          </a:p>
          <a:p>
            <a:r>
              <a:rPr lang="en-GB" sz="1800">
                <a:effectLst/>
                <a:latin typeface="Aptos" panose="020B0004020202020204" pitchFamily="34" charset="0"/>
                <a:ea typeface="Calibri" panose="020F0502020204030204" pitchFamily="34" charset="0"/>
              </a:rPr>
              <a:t> </a:t>
            </a:r>
            <a:endParaRPr lang="en-GB" sz="1800">
              <a:effectLst/>
              <a:latin typeface="Calibri" panose="020F0502020204030204" pitchFamily="34" charset="0"/>
              <a:ea typeface="Calibri" panose="020F0502020204030204" pitchFamily="34" charset="0"/>
            </a:endParaRPr>
          </a:p>
          <a:p>
            <a:r>
              <a:rPr lang="en-GB" sz="1800">
                <a:effectLst/>
                <a:latin typeface="Aptos" panose="020B0004020202020204" pitchFamily="34" charset="0"/>
                <a:ea typeface="Calibri" panose="020F0502020204030204" pitchFamily="34" charset="0"/>
              </a:rPr>
              <a:t>Salsa, ceilidh, breakdance, Zumba etc. £1500 to run 4 sessions x 4.</a:t>
            </a:r>
            <a:endParaRPr lang="en-GB" sz="1800">
              <a:effectLst/>
              <a:latin typeface="Calibri" panose="020F0502020204030204" pitchFamily="34" charset="0"/>
              <a:ea typeface="Calibri" panose="020F0502020204030204" pitchFamily="34" charset="0"/>
            </a:endParaRPr>
          </a:p>
          <a:p>
            <a:r>
              <a:rPr lang="en-GB" sz="1800">
                <a:effectLst/>
                <a:latin typeface="Aptos" panose="020B0004020202020204" pitchFamily="34" charset="0"/>
                <a:ea typeface="Calibri" panose="020F0502020204030204" pitchFamily="34" charset="0"/>
              </a:rPr>
              <a:t> </a:t>
            </a:r>
            <a:endParaRPr lang="en-GB" sz="1800">
              <a:effectLst/>
              <a:latin typeface="Calibri" panose="020F0502020204030204" pitchFamily="34" charset="0"/>
              <a:ea typeface="Calibri" panose="020F0502020204030204" pitchFamily="34" charset="0"/>
            </a:endParaRPr>
          </a:p>
          <a:p>
            <a:r>
              <a:rPr lang="en-GB" sz="1800">
                <a:effectLst/>
                <a:latin typeface="Aptos" panose="020B0004020202020204" pitchFamily="34" charset="0"/>
                <a:ea typeface="Calibri" panose="020F0502020204030204" pitchFamily="34" charset="0"/>
              </a:rPr>
              <a:t>Some consultation useful with potential service providers</a:t>
            </a:r>
            <a:endParaRPr lang="en-GB" sz="180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C7E9AEF1-CC81-7424-0ECF-0341FC0ED18D}"/>
              </a:ext>
            </a:extLst>
          </p:cNvPr>
          <p:cNvSpPr txBox="1"/>
          <p:nvPr/>
        </p:nvSpPr>
        <p:spPr>
          <a:xfrm>
            <a:off x="3048918" y="1590603"/>
            <a:ext cx="7736595" cy="3662541"/>
          </a:xfrm>
          <a:prstGeom prst="rect">
            <a:avLst/>
          </a:prstGeom>
          <a:noFill/>
        </p:spPr>
        <p:txBody>
          <a:bodyPr wrap="square" lIns="91440" tIns="45720" rIns="91440" bIns="45720" anchor="t">
            <a:spAutoFit/>
          </a:bodyPr>
          <a:lstStyle/>
          <a:p>
            <a:r>
              <a:rPr lang="en-GB" dirty="0">
                <a:latin typeface="Aptos" panose="020B0004020202020204" pitchFamily="34" charset="0"/>
                <a:ea typeface="Calibri" panose="020F0502020204030204" pitchFamily="34" charset="0"/>
              </a:rPr>
              <a:t>Get people up and moving in weekly dance and movement sessions.</a:t>
            </a:r>
          </a:p>
          <a:p>
            <a:endParaRPr lang="en-GB" dirty="0">
              <a:latin typeface="Aptos"/>
              <a:ea typeface="Calibri" panose="020F0502020204030204" pitchFamily="34" charset="0"/>
            </a:endParaRPr>
          </a:p>
          <a:p>
            <a:r>
              <a:rPr lang="en-GB" dirty="0">
                <a:latin typeface="Aptos"/>
                <a:ea typeface="Calibri" panose="020F0502020204030204" pitchFamily="34" charset="0"/>
              </a:rPr>
              <a:t>You will deliver a series of sessions (minimum of 4).</a:t>
            </a:r>
            <a:endParaRPr lang="en-GB" dirty="0">
              <a:effectLst/>
              <a:latin typeface="Aptos" panose="020B0004020202020204" pitchFamily="34" charset="0"/>
              <a:ea typeface="Calibri" panose="020F0502020204030204" pitchFamily="34" charset="0"/>
            </a:endParaRPr>
          </a:p>
          <a:p>
            <a:endParaRPr lang="en-GB" dirty="0">
              <a:latin typeface="Aptos" panose="020B0004020202020204" pitchFamily="34" charset="0"/>
              <a:ea typeface="Calibri" panose="020F0502020204030204" pitchFamily="34" charset="0"/>
            </a:endParaRPr>
          </a:p>
          <a:p>
            <a:r>
              <a:rPr lang="en-GB" dirty="0">
                <a:effectLst/>
                <a:latin typeface="Aptos"/>
                <a:ea typeface="Calibri" panose="020F0502020204030204" pitchFamily="34" charset="0"/>
              </a:rPr>
              <a:t>Some consultation useful with potential service providers</a:t>
            </a:r>
            <a:r>
              <a:rPr lang="en-GB" dirty="0">
                <a:latin typeface="Aptos"/>
                <a:ea typeface="Calibri" panose="020F0502020204030204" pitchFamily="34" charset="0"/>
              </a:rPr>
              <a:t>.</a:t>
            </a:r>
            <a:endParaRPr lang="en-GB" dirty="0">
              <a:effectLst/>
              <a:latin typeface="Aptos" panose="020B0004020202020204" pitchFamily="34" charset="0"/>
              <a:ea typeface="Calibri" panose="020F0502020204030204" pitchFamily="34" charset="0"/>
            </a:endParaRPr>
          </a:p>
          <a:p>
            <a:endParaRPr lang="en-GB" dirty="0">
              <a:latin typeface="Aptos" panose="020B0004020202020204" pitchFamily="34" charset="0"/>
              <a:ea typeface="Calibri" panose="020F0502020204030204" pitchFamily="34" charset="0"/>
            </a:endParaRPr>
          </a:p>
          <a:p>
            <a:r>
              <a:rPr lang="en-GB" dirty="0">
                <a:latin typeface="Aptos" panose="020B0004020202020204" pitchFamily="34" charset="0"/>
                <a:ea typeface="Calibri" panose="020F0502020204030204" pitchFamily="34" charset="0"/>
              </a:rPr>
              <a:t>You will receive:</a:t>
            </a:r>
          </a:p>
          <a:p>
            <a:r>
              <a:rPr lang="en-GB" dirty="0">
                <a:latin typeface="Aptos" panose="020B0004020202020204" pitchFamily="34" charset="0"/>
                <a:ea typeface="Calibri" panose="020F0502020204030204" pitchFamily="34" charset="0"/>
              </a:rPr>
              <a:t>- Up to </a:t>
            </a:r>
            <a:r>
              <a:rPr lang="en-GB" b="1" dirty="0">
                <a:latin typeface="Aptos" panose="020B0004020202020204" pitchFamily="34" charset="0"/>
                <a:ea typeface="Calibri" panose="020F0502020204030204" pitchFamily="34" charset="0"/>
              </a:rPr>
              <a:t>£1500</a:t>
            </a:r>
          </a:p>
          <a:p>
            <a:r>
              <a:rPr lang="en-GB" dirty="0">
                <a:latin typeface="Aptos" panose="020B0004020202020204" pitchFamily="34" charset="0"/>
                <a:ea typeface="Calibri" panose="020F0502020204030204" pitchFamily="34" charset="0"/>
              </a:rPr>
              <a:t>- The use of Kings Square</a:t>
            </a:r>
          </a:p>
          <a:p>
            <a:r>
              <a:rPr lang="en-GB" dirty="0">
                <a:effectLst/>
                <a:latin typeface="Aptos" panose="020B0004020202020204" pitchFamily="34" charset="0"/>
                <a:ea typeface="Calibri" panose="020F0502020204030204" pitchFamily="34" charset="0"/>
              </a:rPr>
              <a:t>- </a:t>
            </a:r>
            <a:r>
              <a:rPr lang="en-GB" dirty="0">
                <a:latin typeface="Aptos" panose="020B0004020202020204" pitchFamily="34" charset="0"/>
                <a:ea typeface="Calibri" panose="020F0502020204030204" pitchFamily="34" charset="0"/>
              </a:rPr>
              <a:t>A</a:t>
            </a:r>
            <a:r>
              <a:rPr lang="en-GB" dirty="0">
                <a:effectLst/>
                <a:latin typeface="Aptos" panose="020B0004020202020204" pitchFamily="34" charset="0"/>
                <a:ea typeface="Calibri" panose="020F0502020204030204" pitchFamily="34" charset="0"/>
              </a:rPr>
              <a:t>dvice and support from the </a:t>
            </a:r>
            <a:r>
              <a:rPr lang="en-GB" dirty="0">
                <a:latin typeface="Aptos" panose="020B0004020202020204" pitchFamily="34" charset="0"/>
                <a:ea typeface="Calibri" panose="020F0502020204030204" pitchFamily="34" charset="0"/>
              </a:rPr>
              <a:t>Together Gloucester team</a:t>
            </a:r>
          </a:p>
          <a:p>
            <a:r>
              <a:rPr lang="en-GB" dirty="0">
                <a:latin typeface="Aptos" panose="020B0004020202020204" pitchFamily="34" charset="0"/>
                <a:ea typeface="Calibri" panose="020F0502020204030204" pitchFamily="34" charset="0"/>
              </a:rPr>
              <a:t>- Use of a PA system</a:t>
            </a:r>
          </a:p>
          <a:p>
            <a:r>
              <a:rPr lang="en-GB" dirty="0">
                <a:latin typeface="Aptos" panose="020B0004020202020204" pitchFamily="34" charset="0"/>
                <a:ea typeface="Calibri" panose="020F0502020204030204" pitchFamily="34" charset="0"/>
              </a:rPr>
              <a:t>- Networking opportunities and links with partners throughout Gloucester</a:t>
            </a:r>
          </a:p>
          <a:p>
            <a:endParaRPr lang="en-GB" sz="1600" dirty="0">
              <a:latin typeface="Aptos" panose="020B0004020202020204" pitchFamily="34" charset="0"/>
              <a:ea typeface="Calibri" panose="020F0502020204030204" pitchFamily="34" charset="0"/>
            </a:endParaRPr>
          </a:p>
        </p:txBody>
      </p:sp>
    </p:spTree>
    <p:extLst>
      <p:ext uri="{BB962C8B-B14F-4D97-AF65-F5344CB8AC3E}">
        <p14:creationId xmlns:p14="http://schemas.microsoft.com/office/powerpoint/2010/main" val="2472376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C84529-22BE-3F32-558B-3AE0CC17C12B}"/>
              </a:ext>
            </a:extLst>
          </p:cNvPr>
          <p:cNvSpPr/>
          <p:nvPr/>
        </p:nvSpPr>
        <p:spPr>
          <a:xfrm>
            <a:off x="0" y="0"/>
            <a:ext cx="1813488" cy="6858000"/>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GB" sz="1800" b="1" dirty="0">
                <a:latin typeface="Microsoft Sans Serif"/>
                <a:ea typeface="Microsoft Sans Serif"/>
                <a:cs typeface="Arial"/>
              </a:rPr>
              <a:t> </a:t>
            </a:r>
          </a:p>
        </p:txBody>
      </p:sp>
      <p:sp>
        <p:nvSpPr>
          <p:cNvPr id="2" name="Title 1">
            <a:extLst>
              <a:ext uri="{FF2B5EF4-FFF2-40B4-BE49-F238E27FC236}">
                <a16:creationId xmlns:a16="http://schemas.microsoft.com/office/drawing/2014/main" id="{C5EBA9E2-F39B-8BE2-FA1F-DD84E33EB657}"/>
              </a:ext>
            </a:extLst>
          </p:cNvPr>
          <p:cNvSpPr>
            <a:spLocks noGrp="1"/>
          </p:cNvSpPr>
          <p:nvPr>
            <p:ph type="title"/>
          </p:nvPr>
        </p:nvSpPr>
        <p:spPr>
          <a:xfrm rot="16200000">
            <a:off x="-2019621" y="2522256"/>
            <a:ext cx="5852730" cy="1813487"/>
          </a:xfrm>
        </p:spPr>
        <p:txBody>
          <a:bodyPr vert="horz" lIns="91440" tIns="45720" rIns="91440" bIns="45720" rtlCol="0" anchor="ctr">
            <a:normAutofit/>
          </a:bodyPr>
          <a:lstStyle/>
          <a:p>
            <a:pPr algn="ctr"/>
            <a:r>
              <a:rPr lang="en-GB" sz="3200" b="1" dirty="0">
                <a:solidFill>
                  <a:schemeClr val="bg1"/>
                </a:solidFill>
                <a:latin typeface="Microsoft Sans Serif"/>
                <a:cs typeface="Arial"/>
              </a:rPr>
              <a:t>Exhibition Square</a:t>
            </a:r>
          </a:p>
        </p:txBody>
      </p:sp>
      <p:sp>
        <p:nvSpPr>
          <p:cNvPr id="27" name="TextBox 26">
            <a:extLst>
              <a:ext uri="{FF2B5EF4-FFF2-40B4-BE49-F238E27FC236}">
                <a16:creationId xmlns:a16="http://schemas.microsoft.com/office/drawing/2014/main" id="{8AA241CB-AB37-7A7B-CB85-E75A1B84D2F7}"/>
              </a:ext>
            </a:extLst>
          </p:cNvPr>
          <p:cNvSpPr txBox="1"/>
          <p:nvPr/>
        </p:nvSpPr>
        <p:spPr>
          <a:xfrm>
            <a:off x="4920344" y="935662"/>
            <a:ext cx="2182584" cy="1436914"/>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3200" b="1">
                <a:solidFill>
                  <a:schemeClr val="bg1"/>
                </a:solidFill>
                <a:latin typeface="Microsoft Sans Serif"/>
                <a:ea typeface="+mj-ea"/>
                <a:cs typeface="Arial"/>
              </a:defRPr>
            </a:lvl1pPr>
          </a:lstStyle>
          <a:p>
            <a:r>
              <a:rPr lang="en-GB" dirty="0"/>
              <a:t>Exhibition Square</a:t>
            </a:r>
          </a:p>
        </p:txBody>
      </p:sp>
      <p:sp>
        <p:nvSpPr>
          <p:cNvPr id="5" name="TextBox 4">
            <a:extLst>
              <a:ext uri="{FF2B5EF4-FFF2-40B4-BE49-F238E27FC236}">
                <a16:creationId xmlns:a16="http://schemas.microsoft.com/office/drawing/2014/main" id="{2CA760FF-291B-33D5-1A70-EB00A730C4E5}"/>
              </a:ext>
            </a:extLst>
          </p:cNvPr>
          <p:cNvSpPr txBox="1"/>
          <p:nvPr/>
        </p:nvSpPr>
        <p:spPr>
          <a:xfrm>
            <a:off x="2861631" y="1654119"/>
            <a:ext cx="6097836" cy="4431983"/>
          </a:xfrm>
          <a:prstGeom prst="rect">
            <a:avLst/>
          </a:prstGeom>
          <a:noFill/>
        </p:spPr>
        <p:txBody>
          <a:bodyPr wrap="square">
            <a:spAutoFit/>
          </a:bodyPr>
          <a:lstStyle/>
          <a:p>
            <a:r>
              <a:rPr lang="en-GB" dirty="0">
                <a:latin typeface="Aptos" panose="020B0004020202020204" pitchFamily="34" charset="0"/>
                <a:ea typeface="Calibri" panose="020F0502020204030204" pitchFamily="34" charset="0"/>
              </a:rPr>
              <a:t>Are you an artist with a big idea? We are looking for a durational or site specific piece, installation or exhibition to inspire our residents and visitors. </a:t>
            </a:r>
            <a:endParaRPr lang="en-GB" dirty="0">
              <a:effectLst/>
              <a:latin typeface="Aptos" panose="020B0004020202020204" pitchFamily="34" charset="0"/>
              <a:ea typeface="Calibri" panose="020F0502020204030204" pitchFamily="34" charset="0"/>
            </a:endParaRPr>
          </a:p>
          <a:p>
            <a:endParaRPr lang="en-GB" dirty="0">
              <a:latin typeface="Aptos" panose="020B0004020202020204" pitchFamily="34" charset="0"/>
              <a:ea typeface="Calibri" panose="020F0502020204030204" pitchFamily="34" charset="0"/>
            </a:endParaRPr>
          </a:p>
          <a:p>
            <a:r>
              <a:rPr lang="en-GB" dirty="0">
                <a:effectLst/>
                <a:latin typeface="Aptos" panose="020B0004020202020204" pitchFamily="34" charset="0"/>
                <a:ea typeface="Calibri" panose="020F0502020204030204" pitchFamily="34" charset="0"/>
              </a:rPr>
              <a:t>Your piece must be on show for a </a:t>
            </a:r>
            <a:r>
              <a:rPr lang="en-GB" b="1" dirty="0">
                <a:effectLst/>
                <a:latin typeface="Aptos" panose="020B0004020202020204" pitchFamily="34" charset="0"/>
                <a:ea typeface="Calibri" panose="020F0502020204030204" pitchFamily="34" charset="0"/>
              </a:rPr>
              <a:t>minimum of 7 days </a:t>
            </a:r>
            <a:r>
              <a:rPr lang="en-GB" dirty="0">
                <a:effectLst/>
                <a:latin typeface="Aptos" panose="020B0004020202020204" pitchFamily="34" charset="0"/>
                <a:ea typeface="Calibri" panose="020F0502020204030204" pitchFamily="34" charset="0"/>
              </a:rPr>
              <a:t>or offer a </a:t>
            </a:r>
            <a:r>
              <a:rPr lang="en-GB" b="1" dirty="0">
                <a:effectLst/>
                <a:latin typeface="Aptos" panose="020B0004020202020204" pitchFamily="34" charset="0"/>
                <a:ea typeface="Calibri" panose="020F0502020204030204" pitchFamily="34" charset="0"/>
              </a:rPr>
              <a:t>semi-permanent</a:t>
            </a:r>
            <a:r>
              <a:rPr lang="en-GB" dirty="0">
                <a:effectLst/>
                <a:latin typeface="Aptos" panose="020B0004020202020204" pitchFamily="34" charset="0"/>
                <a:ea typeface="Calibri" panose="020F0502020204030204" pitchFamily="34" charset="0"/>
              </a:rPr>
              <a:t> creation for the city. </a:t>
            </a:r>
          </a:p>
          <a:p>
            <a:endParaRPr lang="en-GB" dirty="0">
              <a:latin typeface="Aptos" panose="020B0004020202020204" pitchFamily="34" charset="0"/>
              <a:ea typeface="Calibri" panose="020F0502020204030204" pitchFamily="34" charset="0"/>
            </a:endParaRPr>
          </a:p>
          <a:p>
            <a:r>
              <a:rPr lang="en-GB" dirty="0">
                <a:latin typeface="Aptos" panose="020B0004020202020204" pitchFamily="34" charset="0"/>
                <a:ea typeface="Calibri" panose="020F0502020204030204" pitchFamily="34" charset="0"/>
              </a:rPr>
              <a:t>You will receive:</a:t>
            </a:r>
          </a:p>
          <a:p>
            <a:r>
              <a:rPr lang="en-GB" dirty="0">
                <a:latin typeface="Aptos" panose="020B0004020202020204" pitchFamily="34" charset="0"/>
                <a:ea typeface="Calibri" panose="020F0502020204030204" pitchFamily="34" charset="0"/>
              </a:rPr>
              <a:t>- Up to </a:t>
            </a:r>
            <a:r>
              <a:rPr lang="en-GB" b="1" dirty="0">
                <a:latin typeface="Aptos" panose="020B0004020202020204" pitchFamily="34" charset="0"/>
                <a:ea typeface="Calibri" panose="020F0502020204030204" pitchFamily="34" charset="0"/>
              </a:rPr>
              <a:t>£10,000</a:t>
            </a:r>
          </a:p>
          <a:p>
            <a:r>
              <a:rPr lang="en-GB" dirty="0">
                <a:latin typeface="Aptos" panose="020B0004020202020204" pitchFamily="34" charset="0"/>
                <a:ea typeface="Calibri" panose="020F0502020204030204" pitchFamily="34" charset="0"/>
              </a:rPr>
              <a:t>- The use of Kings Square</a:t>
            </a:r>
          </a:p>
          <a:p>
            <a:r>
              <a:rPr lang="en-GB" dirty="0">
                <a:effectLst/>
                <a:latin typeface="Aptos" panose="020B0004020202020204" pitchFamily="34" charset="0"/>
                <a:ea typeface="Calibri" panose="020F0502020204030204" pitchFamily="34" charset="0"/>
              </a:rPr>
              <a:t>- </a:t>
            </a:r>
            <a:r>
              <a:rPr lang="en-GB" dirty="0">
                <a:latin typeface="Aptos" panose="020B0004020202020204" pitchFamily="34" charset="0"/>
                <a:ea typeface="Calibri" panose="020F0502020204030204" pitchFamily="34" charset="0"/>
              </a:rPr>
              <a:t>A</a:t>
            </a:r>
            <a:r>
              <a:rPr lang="en-GB" dirty="0">
                <a:effectLst/>
                <a:latin typeface="Aptos" panose="020B0004020202020204" pitchFamily="34" charset="0"/>
                <a:ea typeface="Calibri" panose="020F0502020204030204" pitchFamily="34" charset="0"/>
              </a:rPr>
              <a:t>dvice and support from the </a:t>
            </a:r>
            <a:r>
              <a:rPr lang="en-GB" dirty="0">
                <a:latin typeface="Aptos" panose="020B0004020202020204" pitchFamily="34" charset="0"/>
                <a:ea typeface="Calibri" panose="020F0502020204030204" pitchFamily="34" charset="0"/>
              </a:rPr>
              <a:t>Together Gloucester team</a:t>
            </a:r>
          </a:p>
          <a:p>
            <a:r>
              <a:rPr lang="en-GB" dirty="0">
                <a:latin typeface="Aptos" panose="020B0004020202020204" pitchFamily="34" charset="0"/>
                <a:ea typeface="Calibri" panose="020F0502020204030204" pitchFamily="34" charset="0"/>
              </a:rPr>
              <a:t>- Networking opportunities and links with partners throughout Gloucester</a:t>
            </a:r>
          </a:p>
          <a:p>
            <a:endParaRPr lang="en-GB" sz="1600" dirty="0">
              <a:effectLst/>
              <a:latin typeface="Aptos" panose="020B0004020202020204" pitchFamily="34" charset="0"/>
              <a:ea typeface="Calibri" panose="020F0502020204030204" pitchFamily="34" charset="0"/>
            </a:endParaRPr>
          </a:p>
          <a:p>
            <a:endParaRPr lang="en-GB" sz="1600" dirty="0">
              <a:latin typeface="Aptos" panose="020B0004020202020204" pitchFamily="34" charset="0"/>
              <a:ea typeface="Calibri" panose="020F0502020204030204" pitchFamily="34" charset="0"/>
            </a:endParaRPr>
          </a:p>
          <a:p>
            <a:endParaRPr lang="en-GB"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76301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C84529-22BE-3F32-558B-3AE0CC17C12B}"/>
              </a:ext>
            </a:extLst>
          </p:cNvPr>
          <p:cNvSpPr/>
          <p:nvPr/>
        </p:nvSpPr>
        <p:spPr>
          <a:xfrm>
            <a:off x="0" y="0"/>
            <a:ext cx="1813488" cy="6858000"/>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GB" sz="1800" b="1" dirty="0">
                <a:latin typeface="Microsoft Sans Serif"/>
                <a:ea typeface="Microsoft Sans Serif"/>
                <a:cs typeface="Arial"/>
              </a:rPr>
              <a:t> </a:t>
            </a:r>
          </a:p>
        </p:txBody>
      </p:sp>
      <p:sp>
        <p:nvSpPr>
          <p:cNvPr id="2" name="Title 1">
            <a:extLst>
              <a:ext uri="{FF2B5EF4-FFF2-40B4-BE49-F238E27FC236}">
                <a16:creationId xmlns:a16="http://schemas.microsoft.com/office/drawing/2014/main" id="{C5EBA9E2-F39B-8BE2-FA1F-DD84E33EB657}"/>
              </a:ext>
            </a:extLst>
          </p:cNvPr>
          <p:cNvSpPr>
            <a:spLocks noGrp="1"/>
          </p:cNvSpPr>
          <p:nvPr>
            <p:ph type="title"/>
          </p:nvPr>
        </p:nvSpPr>
        <p:spPr>
          <a:xfrm rot="16200000">
            <a:off x="-2019621" y="2522256"/>
            <a:ext cx="5852730" cy="1813487"/>
          </a:xfrm>
        </p:spPr>
        <p:txBody>
          <a:bodyPr vert="horz" lIns="91440" tIns="45720" rIns="91440" bIns="45720" rtlCol="0" anchor="ctr">
            <a:normAutofit/>
          </a:bodyPr>
          <a:lstStyle/>
          <a:p>
            <a:pPr algn="ctr"/>
            <a:r>
              <a:rPr lang="en-GB" sz="3200" b="1" dirty="0">
                <a:solidFill>
                  <a:schemeClr val="bg1"/>
                </a:solidFill>
                <a:latin typeface="Microsoft Sans Serif"/>
                <a:cs typeface="Arial"/>
              </a:rPr>
              <a:t>Performance Square</a:t>
            </a:r>
          </a:p>
        </p:txBody>
      </p:sp>
      <p:sp>
        <p:nvSpPr>
          <p:cNvPr id="27" name="TextBox 26">
            <a:extLst>
              <a:ext uri="{FF2B5EF4-FFF2-40B4-BE49-F238E27FC236}">
                <a16:creationId xmlns:a16="http://schemas.microsoft.com/office/drawing/2014/main" id="{8AA241CB-AB37-7A7B-CB85-E75A1B84D2F7}"/>
              </a:ext>
            </a:extLst>
          </p:cNvPr>
          <p:cNvSpPr txBox="1"/>
          <p:nvPr/>
        </p:nvSpPr>
        <p:spPr>
          <a:xfrm>
            <a:off x="4920344" y="935662"/>
            <a:ext cx="2182584" cy="1436914"/>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3200" b="1">
                <a:solidFill>
                  <a:schemeClr val="bg1"/>
                </a:solidFill>
                <a:latin typeface="Microsoft Sans Serif"/>
                <a:ea typeface="+mj-ea"/>
                <a:cs typeface="Arial"/>
              </a:defRPr>
            </a:lvl1pPr>
          </a:lstStyle>
          <a:p>
            <a:r>
              <a:rPr lang="en-GB" dirty="0"/>
              <a:t>Exhibition Square</a:t>
            </a:r>
          </a:p>
        </p:txBody>
      </p:sp>
      <p:sp>
        <p:nvSpPr>
          <p:cNvPr id="5" name="TextBox 4">
            <a:extLst>
              <a:ext uri="{FF2B5EF4-FFF2-40B4-BE49-F238E27FC236}">
                <a16:creationId xmlns:a16="http://schemas.microsoft.com/office/drawing/2014/main" id="{45B15B2C-EAB2-5F72-FCEF-DED18C89E693}"/>
              </a:ext>
            </a:extLst>
          </p:cNvPr>
          <p:cNvSpPr txBox="1"/>
          <p:nvPr/>
        </p:nvSpPr>
        <p:spPr>
          <a:xfrm>
            <a:off x="2784511" y="2167463"/>
            <a:ext cx="7912865" cy="2831544"/>
          </a:xfrm>
          <a:prstGeom prst="rect">
            <a:avLst/>
          </a:prstGeom>
          <a:noFill/>
        </p:spPr>
        <p:txBody>
          <a:bodyPr wrap="square">
            <a:spAutoFit/>
          </a:bodyPr>
          <a:lstStyle/>
          <a:p>
            <a:r>
              <a:rPr lang="en-GB" dirty="0">
                <a:latin typeface="Aptos" panose="020B0004020202020204" pitchFamily="34" charset="0"/>
                <a:ea typeface="Calibri" panose="020F0502020204030204" pitchFamily="34" charset="0"/>
              </a:rPr>
              <a:t>Showcase</a:t>
            </a:r>
            <a:r>
              <a:rPr lang="en-GB" sz="1800" dirty="0">
                <a:effectLst/>
                <a:latin typeface="Aptos" panose="020B0004020202020204" pitchFamily="34" charset="0"/>
                <a:ea typeface="Calibri" panose="020F0502020204030204" pitchFamily="34" charset="0"/>
              </a:rPr>
              <a:t> local emerging artists in a one-day event.</a:t>
            </a:r>
          </a:p>
          <a:p>
            <a:endParaRPr lang="en-GB" dirty="0">
              <a:latin typeface="Aptos" panose="020B0004020202020204" pitchFamily="34" charset="0"/>
              <a:ea typeface="Calibri" panose="020F0502020204030204" pitchFamily="34" charset="0"/>
            </a:endParaRPr>
          </a:p>
          <a:p>
            <a:r>
              <a:rPr lang="en-GB" sz="1800" dirty="0">
                <a:latin typeface="Aptos" panose="020B0004020202020204" pitchFamily="34" charset="0"/>
                <a:ea typeface="Calibri" panose="020F0502020204030204" pitchFamily="34" charset="0"/>
              </a:rPr>
              <a:t>You will receive:</a:t>
            </a:r>
          </a:p>
          <a:p>
            <a:r>
              <a:rPr lang="en-GB" sz="1800" dirty="0">
                <a:latin typeface="Aptos" panose="020B0004020202020204" pitchFamily="34" charset="0"/>
                <a:ea typeface="Calibri" panose="020F0502020204030204" pitchFamily="34" charset="0"/>
              </a:rPr>
              <a:t>- Up to </a:t>
            </a:r>
            <a:r>
              <a:rPr lang="en-GB" sz="1800" b="1" dirty="0">
                <a:latin typeface="Aptos" panose="020B0004020202020204" pitchFamily="34" charset="0"/>
                <a:ea typeface="Calibri" panose="020F0502020204030204" pitchFamily="34" charset="0"/>
              </a:rPr>
              <a:t>£6000</a:t>
            </a:r>
          </a:p>
          <a:p>
            <a:r>
              <a:rPr lang="en-GB" sz="1800" dirty="0">
                <a:latin typeface="Aptos" panose="020B0004020202020204" pitchFamily="34" charset="0"/>
                <a:ea typeface="Calibri" panose="020F0502020204030204" pitchFamily="34" charset="0"/>
              </a:rPr>
              <a:t>- The use of Kings Square</a:t>
            </a:r>
          </a:p>
          <a:p>
            <a:r>
              <a:rPr lang="en-GB" sz="1800" dirty="0">
                <a:effectLst/>
                <a:latin typeface="Aptos" panose="020B0004020202020204" pitchFamily="34" charset="0"/>
                <a:ea typeface="Calibri" panose="020F0502020204030204" pitchFamily="34" charset="0"/>
              </a:rPr>
              <a:t>- </a:t>
            </a:r>
            <a:r>
              <a:rPr lang="en-GB" sz="1800" dirty="0">
                <a:latin typeface="Aptos" panose="020B0004020202020204" pitchFamily="34" charset="0"/>
                <a:ea typeface="Calibri" panose="020F0502020204030204" pitchFamily="34" charset="0"/>
              </a:rPr>
              <a:t>A</a:t>
            </a:r>
            <a:r>
              <a:rPr lang="en-GB" sz="1800" dirty="0">
                <a:effectLst/>
                <a:latin typeface="Aptos" panose="020B0004020202020204" pitchFamily="34" charset="0"/>
                <a:ea typeface="Calibri" panose="020F0502020204030204" pitchFamily="34" charset="0"/>
              </a:rPr>
              <a:t>dvice and support from the </a:t>
            </a:r>
            <a:r>
              <a:rPr lang="en-GB" sz="1800" dirty="0">
                <a:latin typeface="Aptos" panose="020B0004020202020204" pitchFamily="34" charset="0"/>
                <a:ea typeface="Calibri" panose="020F0502020204030204" pitchFamily="34" charset="0"/>
              </a:rPr>
              <a:t>Together Gloucester team</a:t>
            </a:r>
          </a:p>
          <a:p>
            <a:r>
              <a:rPr lang="en-GB" sz="1800" dirty="0">
                <a:latin typeface="Aptos" panose="020B0004020202020204" pitchFamily="34" charset="0"/>
                <a:ea typeface="Calibri" panose="020F0502020204030204" pitchFamily="34" charset="0"/>
              </a:rPr>
              <a:t>- Use of a PA system</a:t>
            </a:r>
          </a:p>
          <a:p>
            <a:r>
              <a:rPr lang="en-GB" sz="1800" dirty="0">
                <a:latin typeface="Aptos" panose="020B0004020202020204" pitchFamily="34" charset="0"/>
                <a:ea typeface="Calibri" panose="020F0502020204030204" pitchFamily="34" charset="0"/>
              </a:rPr>
              <a:t>- Networking opportunities and links with partners throughout Gloucester</a:t>
            </a:r>
          </a:p>
          <a:p>
            <a:endParaRPr lang="en-GB" sz="1800" dirty="0">
              <a:effectLst/>
              <a:latin typeface="Aptos" panose="020B0004020202020204" pitchFamily="34" charset="0"/>
              <a:ea typeface="Calibri" panose="020F0502020204030204" pitchFamily="34" charset="0"/>
            </a:endParaRPr>
          </a:p>
          <a:p>
            <a:endParaRPr lang="en-GB"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590424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C84529-22BE-3F32-558B-3AE0CC17C12B}"/>
              </a:ext>
            </a:extLst>
          </p:cNvPr>
          <p:cNvSpPr/>
          <p:nvPr/>
        </p:nvSpPr>
        <p:spPr>
          <a:xfrm>
            <a:off x="0" y="0"/>
            <a:ext cx="1813488" cy="6858000"/>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GB" sz="1800" b="1" dirty="0">
                <a:latin typeface="Microsoft Sans Serif"/>
                <a:ea typeface="Microsoft Sans Serif"/>
                <a:cs typeface="Arial"/>
              </a:rPr>
              <a:t> </a:t>
            </a:r>
          </a:p>
        </p:txBody>
      </p:sp>
      <p:sp>
        <p:nvSpPr>
          <p:cNvPr id="2" name="Title 1">
            <a:extLst>
              <a:ext uri="{FF2B5EF4-FFF2-40B4-BE49-F238E27FC236}">
                <a16:creationId xmlns:a16="http://schemas.microsoft.com/office/drawing/2014/main" id="{C5EBA9E2-F39B-8BE2-FA1F-DD84E33EB657}"/>
              </a:ext>
            </a:extLst>
          </p:cNvPr>
          <p:cNvSpPr>
            <a:spLocks noGrp="1"/>
          </p:cNvSpPr>
          <p:nvPr>
            <p:ph type="title"/>
          </p:nvPr>
        </p:nvSpPr>
        <p:spPr>
          <a:xfrm rot="16200000">
            <a:off x="-2019621" y="2522256"/>
            <a:ext cx="5852730" cy="1813487"/>
          </a:xfrm>
        </p:spPr>
        <p:txBody>
          <a:bodyPr vert="horz" lIns="91440" tIns="45720" rIns="91440" bIns="45720" rtlCol="0" anchor="ctr">
            <a:normAutofit/>
          </a:bodyPr>
          <a:lstStyle/>
          <a:p>
            <a:pPr algn="ctr"/>
            <a:r>
              <a:rPr lang="en-GB" sz="3200" b="1" dirty="0">
                <a:solidFill>
                  <a:schemeClr val="bg1"/>
                </a:solidFill>
                <a:latin typeface="Microsoft Sans Serif"/>
                <a:cs typeface="Arial"/>
              </a:rPr>
              <a:t>Session Square</a:t>
            </a:r>
          </a:p>
        </p:txBody>
      </p:sp>
      <p:sp>
        <p:nvSpPr>
          <p:cNvPr id="27" name="TextBox 26">
            <a:extLst>
              <a:ext uri="{FF2B5EF4-FFF2-40B4-BE49-F238E27FC236}">
                <a16:creationId xmlns:a16="http://schemas.microsoft.com/office/drawing/2014/main" id="{8AA241CB-AB37-7A7B-CB85-E75A1B84D2F7}"/>
              </a:ext>
            </a:extLst>
          </p:cNvPr>
          <p:cNvSpPr txBox="1"/>
          <p:nvPr/>
        </p:nvSpPr>
        <p:spPr>
          <a:xfrm>
            <a:off x="4920344" y="935662"/>
            <a:ext cx="2182584" cy="1436914"/>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3200" b="1">
                <a:solidFill>
                  <a:schemeClr val="bg1"/>
                </a:solidFill>
                <a:latin typeface="Microsoft Sans Serif"/>
                <a:ea typeface="+mj-ea"/>
                <a:cs typeface="Arial"/>
              </a:defRPr>
            </a:lvl1pPr>
          </a:lstStyle>
          <a:p>
            <a:r>
              <a:rPr lang="en-GB" dirty="0"/>
              <a:t>Exhibition Square</a:t>
            </a:r>
          </a:p>
        </p:txBody>
      </p:sp>
      <p:sp>
        <p:nvSpPr>
          <p:cNvPr id="6" name="TextBox 5">
            <a:extLst>
              <a:ext uri="{FF2B5EF4-FFF2-40B4-BE49-F238E27FC236}">
                <a16:creationId xmlns:a16="http://schemas.microsoft.com/office/drawing/2014/main" id="{C47F28C4-0310-1FC1-BA85-01340E087E87}"/>
              </a:ext>
            </a:extLst>
          </p:cNvPr>
          <p:cNvSpPr txBox="1"/>
          <p:nvPr/>
        </p:nvSpPr>
        <p:spPr>
          <a:xfrm>
            <a:off x="2938748" y="1976205"/>
            <a:ext cx="7912865" cy="3662541"/>
          </a:xfrm>
          <a:prstGeom prst="rect">
            <a:avLst/>
          </a:prstGeom>
          <a:noFill/>
        </p:spPr>
        <p:txBody>
          <a:bodyPr wrap="square" lIns="91440" tIns="45720" rIns="91440" bIns="45720" anchor="t">
            <a:spAutoFit/>
          </a:bodyPr>
          <a:lstStyle/>
          <a:p>
            <a:r>
              <a:rPr lang="en-GB" dirty="0">
                <a:latin typeface="Aptos" panose="020B0004020202020204" pitchFamily="34" charset="0"/>
                <a:ea typeface="Calibri" panose="020F0502020204030204" pitchFamily="34" charset="0"/>
              </a:rPr>
              <a:t>Bring Kings Square to life with a series of music gigs. We are looking for quality gig sessions showcasing Gloucester’s home-grown talent. </a:t>
            </a:r>
            <a:endParaRPr lang="en-GB" sz="1800" dirty="0">
              <a:effectLst/>
              <a:latin typeface="Aptos" panose="020B0004020202020204" pitchFamily="34" charset="0"/>
              <a:ea typeface="Calibri" panose="020F0502020204030204" pitchFamily="34" charset="0"/>
            </a:endParaRPr>
          </a:p>
          <a:p>
            <a:endParaRPr lang="en-GB" dirty="0">
              <a:latin typeface="Aptos" panose="020B0004020202020204" pitchFamily="34" charset="0"/>
              <a:ea typeface="Calibri" panose="020F0502020204030204" pitchFamily="34" charset="0"/>
            </a:endParaRPr>
          </a:p>
          <a:p>
            <a:r>
              <a:rPr lang="en-GB" dirty="0">
                <a:latin typeface="Aptos"/>
                <a:ea typeface="Calibri" panose="020F0502020204030204" pitchFamily="34" charset="0"/>
              </a:rPr>
              <a:t>You will deliver a minimum of 5 sessions.</a:t>
            </a:r>
          </a:p>
          <a:p>
            <a:endParaRPr lang="en-GB" dirty="0">
              <a:latin typeface="Aptos" panose="020B0004020202020204" pitchFamily="34" charset="0"/>
              <a:ea typeface="Calibri" panose="020F0502020204030204" pitchFamily="34" charset="0"/>
            </a:endParaRPr>
          </a:p>
          <a:p>
            <a:r>
              <a:rPr lang="en-GB" sz="1800" dirty="0">
                <a:latin typeface="Aptos" panose="020B0004020202020204" pitchFamily="34" charset="0"/>
                <a:ea typeface="Calibri" panose="020F0502020204030204" pitchFamily="34" charset="0"/>
              </a:rPr>
              <a:t>You will receive:</a:t>
            </a:r>
          </a:p>
          <a:p>
            <a:r>
              <a:rPr lang="en-GB" sz="1800" dirty="0">
                <a:latin typeface="Aptos" panose="020B0004020202020204" pitchFamily="34" charset="0"/>
                <a:ea typeface="Calibri" panose="020F0502020204030204" pitchFamily="34" charset="0"/>
              </a:rPr>
              <a:t>- Up to </a:t>
            </a:r>
            <a:r>
              <a:rPr lang="en-GB" sz="1800" b="1" dirty="0">
                <a:latin typeface="Aptos" panose="020B0004020202020204" pitchFamily="34" charset="0"/>
                <a:ea typeface="Calibri" panose="020F0502020204030204" pitchFamily="34" charset="0"/>
              </a:rPr>
              <a:t>£4500</a:t>
            </a:r>
          </a:p>
          <a:p>
            <a:r>
              <a:rPr lang="en-GB" sz="1800" dirty="0">
                <a:latin typeface="Aptos" panose="020B0004020202020204" pitchFamily="34" charset="0"/>
                <a:ea typeface="Calibri" panose="020F0502020204030204" pitchFamily="34" charset="0"/>
              </a:rPr>
              <a:t>- The use of Kings Square</a:t>
            </a:r>
          </a:p>
          <a:p>
            <a:r>
              <a:rPr lang="en-GB" sz="1800" dirty="0">
                <a:effectLst/>
                <a:latin typeface="Aptos" panose="020B0004020202020204" pitchFamily="34" charset="0"/>
                <a:ea typeface="Calibri" panose="020F0502020204030204" pitchFamily="34" charset="0"/>
              </a:rPr>
              <a:t>- </a:t>
            </a:r>
            <a:r>
              <a:rPr lang="en-GB" sz="1800" dirty="0">
                <a:latin typeface="Aptos" panose="020B0004020202020204" pitchFamily="34" charset="0"/>
                <a:ea typeface="Calibri" panose="020F0502020204030204" pitchFamily="34" charset="0"/>
              </a:rPr>
              <a:t>A</a:t>
            </a:r>
            <a:r>
              <a:rPr lang="en-GB" sz="1800" dirty="0">
                <a:effectLst/>
                <a:latin typeface="Aptos" panose="020B0004020202020204" pitchFamily="34" charset="0"/>
                <a:ea typeface="Calibri" panose="020F0502020204030204" pitchFamily="34" charset="0"/>
              </a:rPr>
              <a:t>dvice and support from the </a:t>
            </a:r>
            <a:r>
              <a:rPr lang="en-GB" sz="1800" dirty="0">
                <a:latin typeface="Aptos" panose="020B0004020202020204" pitchFamily="34" charset="0"/>
                <a:ea typeface="Calibri" panose="020F0502020204030204" pitchFamily="34" charset="0"/>
              </a:rPr>
              <a:t>Together Gloucester team</a:t>
            </a:r>
          </a:p>
          <a:p>
            <a:r>
              <a:rPr lang="en-GB" sz="1800" dirty="0">
                <a:latin typeface="Aptos" panose="020B0004020202020204" pitchFamily="34" charset="0"/>
                <a:ea typeface="Calibri" panose="020F0502020204030204" pitchFamily="34" charset="0"/>
              </a:rPr>
              <a:t>- Use of a PA system</a:t>
            </a:r>
          </a:p>
          <a:p>
            <a:r>
              <a:rPr lang="en-GB" sz="1800" dirty="0">
                <a:latin typeface="Aptos" panose="020B0004020202020204" pitchFamily="34" charset="0"/>
                <a:ea typeface="Calibri" panose="020F0502020204030204" pitchFamily="34" charset="0"/>
              </a:rPr>
              <a:t>- Networking opportunities and links with partners throughout Gloucester</a:t>
            </a:r>
          </a:p>
          <a:p>
            <a:endParaRPr lang="en-GB" sz="1800" dirty="0">
              <a:effectLst/>
              <a:latin typeface="Aptos" panose="020B0004020202020204" pitchFamily="34" charset="0"/>
              <a:ea typeface="Calibri" panose="020F0502020204030204" pitchFamily="34" charset="0"/>
            </a:endParaRPr>
          </a:p>
          <a:p>
            <a:endParaRPr lang="en-GB"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761129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C84529-22BE-3F32-558B-3AE0CC17C12B}"/>
              </a:ext>
            </a:extLst>
          </p:cNvPr>
          <p:cNvSpPr/>
          <p:nvPr/>
        </p:nvSpPr>
        <p:spPr>
          <a:xfrm>
            <a:off x="0" y="0"/>
            <a:ext cx="1813488" cy="6858000"/>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GB" sz="1800" b="1" dirty="0">
                <a:latin typeface="Microsoft Sans Serif"/>
                <a:ea typeface="Microsoft Sans Serif"/>
                <a:cs typeface="Arial"/>
              </a:rPr>
              <a:t> </a:t>
            </a:r>
          </a:p>
        </p:txBody>
      </p:sp>
      <p:sp>
        <p:nvSpPr>
          <p:cNvPr id="2" name="Title 1">
            <a:extLst>
              <a:ext uri="{FF2B5EF4-FFF2-40B4-BE49-F238E27FC236}">
                <a16:creationId xmlns:a16="http://schemas.microsoft.com/office/drawing/2014/main" id="{C5EBA9E2-F39B-8BE2-FA1F-DD84E33EB657}"/>
              </a:ext>
            </a:extLst>
          </p:cNvPr>
          <p:cNvSpPr>
            <a:spLocks noGrp="1"/>
          </p:cNvSpPr>
          <p:nvPr>
            <p:ph type="title"/>
          </p:nvPr>
        </p:nvSpPr>
        <p:spPr>
          <a:xfrm rot="16200000">
            <a:off x="-2019621" y="2522256"/>
            <a:ext cx="5852730" cy="1813487"/>
          </a:xfrm>
        </p:spPr>
        <p:txBody>
          <a:bodyPr vert="horz" lIns="91440" tIns="45720" rIns="91440" bIns="45720" rtlCol="0" anchor="ctr">
            <a:normAutofit/>
          </a:bodyPr>
          <a:lstStyle/>
          <a:p>
            <a:pPr algn="ctr"/>
            <a:r>
              <a:rPr lang="en-GB" sz="3200" b="1" dirty="0">
                <a:solidFill>
                  <a:schemeClr val="bg1"/>
                </a:solidFill>
                <a:latin typeface="Microsoft Sans Serif"/>
                <a:cs typeface="Arial"/>
              </a:rPr>
              <a:t>Gloucester Goes Retro</a:t>
            </a:r>
          </a:p>
        </p:txBody>
      </p:sp>
      <p:sp>
        <p:nvSpPr>
          <p:cNvPr id="27" name="TextBox 26">
            <a:extLst>
              <a:ext uri="{FF2B5EF4-FFF2-40B4-BE49-F238E27FC236}">
                <a16:creationId xmlns:a16="http://schemas.microsoft.com/office/drawing/2014/main" id="{8AA241CB-AB37-7A7B-CB85-E75A1B84D2F7}"/>
              </a:ext>
            </a:extLst>
          </p:cNvPr>
          <p:cNvSpPr txBox="1"/>
          <p:nvPr/>
        </p:nvSpPr>
        <p:spPr>
          <a:xfrm>
            <a:off x="4920344" y="935662"/>
            <a:ext cx="2182584" cy="1436914"/>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3200" b="1">
                <a:solidFill>
                  <a:schemeClr val="bg1"/>
                </a:solidFill>
                <a:latin typeface="Microsoft Sans Serif"/>
                <a:ea typeface="+mj-ea"/>
                <a:cs typeface="Arial"/>
              </a:defRPr>
            </a:lvl1pPr>
          </a:lstStyle>
          <a:p>
            <a:r>
              <a:rPr lang="en-GB" dirty="0"/>
              <a:t>Exhibition Square</a:t>
            </a:r>
          </a:p>
        </p:txBody>
      </p:sp>
      <p:sp>
        <p:nvSpPr>
          <p:cNvPr id="4" name="TextBox 3">
            <a:extLst>
              <a:ext uri="{FF2B5EF4-FFF2-40B4-BE49-F238E27FC236}">
                <a16:creationId xmlns:a16="http://schemas.microsoft.com/office/drawing/2014/main" id="{BCC3AA68-6ECC-29F3-FFA5-7E19E053CDF5}"/>
              </a:ext>
            </a:extLst>
          </p:cNvPr>
          <p:cNvSpPr txBox="1"/>
          <p:nvPr/>
        </p:nvSpPr>
        <p:spPr>
          <a:xfrm>
            <a:off x="2224654" y="1225917"/>
            <a:ext cx="3539170" cy="1169551"/>
          </a:xfrm>
          <a:prstGeom prst="rect">
            <a:avLst/>
          </a:prstGeom>
          <a:noFill/>
        </p:spPr>
        <p:txBody>
          <a:bodyPr wrap="square">
            <a:spAutoFit/>
          </a:bodyPr>
          <a:lstStyle/>
          <a:p>
            <a:endParaRPr lang="en-GB" sz="1800" dirty="0">
              <a:latin typeface="Aptos" panose="020B0004020202020204" pitchFamily="34" charset="0"/>
              <a:ea typeface="Calibri" panose="020F0502020204030204" pitchFamily="34" charset="0"/>
            </a:endParaRPr>
          </a:p>
          <a:p>
            <a:r>
              <a:rPr lang="en-GB" b="1" dirty="0">
                <a:latin typeface="Aptos" panose="020B0004020202020204" pitchFamily="34" charset="0"/>
                <a:ea typeface="Calibri" panose="020F0502020204030204" pitchFamily="34" charset="0"/>
              </a:rPr>
              <a:t>Date: Saturday 24 August 2024</a:t>
            </a:r>
            <a:endParaRPr lang="en-GB" sz="1800" b="1" dirty="0">
              <a:latin typeface="Aptos" panose="020B0004020202020204" pitchFamily="34" charset="0"/>
              <a:ea typeface="Calibri" panose="020F0502020204030204" pitchFamily="34" charset="0"/>
            </a:endParaRPr>
          </a:p>
          <a:p>
            <a:endParaRPr lang="en-GB" sz="1800" dirty="0">
              <a:effectLst/>
              <a:latin typeface="Aptos" panose="020B0004020202020204" pitchFamily="34" charset="0"/>
              <a:ea typeface="Calibri" panose="020F0502020204030204" pitchFamily="34" charset="0"/>
            </a:endParaRPr>
          </a:p>
          <a:p>
            <a:endParaRPr lang="en-GB" sz="1600" dirty="0">
              <a:effectLst/>
              <a:latin typeface="Calibri" panose="020F0502020204030204" pitchFamily="34" charset="0"/>
              <a:ea typeface="Calibri" panose="020F0502020204030204" pitchFamily="34" charset="0"/>
            </a:endParaRPr>
          </a:p>
        </p:txBody>
      </p:sp>
      <p:pic>
        <p:nvPicPr>
          <p:cNvPr id="6" name="Content Placeholder 4">
            <a:extLst>
              <a:ext uri="{FF2B5EF4-FFF2-40B4-BE49-F238E27FC236}">
                <a16:creationId xmlns:a16="http://schemas.microsoft.com/office/drawing/2014/main" id="{DBF7F994-D57E-8FFA-856C-13C51C05369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8322490" y="226427"/>
            <a:ext cx="3514007" cy="1998980"/>
          </a:xfrm>
          <a:prstGeom prst="rect">
            <a:avLst/>
          </a:prstGeom>
        </p:spPr>
      </p:pic>
      <p:sp>
        <p:nvSpPr>
          <p:cNvPr id="8" name="TextBox 7">
            <a:extLst>
              <a:ext uri="{FF2B5EF4-FFF2-40B4-BE49-F238E27FC236}">
                <a16:creationId xmlns:a16="http://schemas.microsoft.com/office/drawing/2014/main" id="{5F6AAB98-2503-3C1B-26D2-3806FC48ACA3}"/>
              </a:ext>
            </a:extLst>
          </p:cNvPr>
          <p:cNvSpPr txBox="1"/>
          <p:nvPr/>
        </p:nvSpPr>
        <p:spPr>
          <a:xfrm>
            <a:off x="2224654" y="579586"/>
            <a:ext cx="6097836" cy="646331"/>
          </a:xfrm>
          <a:prstGeom prst="rect">
            <a:avLst/>
          </a:prstGeom>
          <a:noFill/>
        </p:spPr>
        <p:txBody>
          <a:bodyPr wrap="square">
            <a:spAutoFit/>
          </a:bodyPr>
          <a:lstStyle/>
          <a:p>
            <a:r>
              <a:rPr lang="en-GB" dirty="0">
                <a:latin typeface="Aptos" panose="020B0004020202020204" pitchFamily="34" charset="0"/>
                <a:ea typeface="Calibri" panose="020F0502020204030204" pitchFamily="34" charset="0"/>
              </a:rPr>
              <a:t>If you would like to bring your project or idea to an existing event, Gloucester Goes Retro could be for you. </a:t>
            </a:r>
          </a:p>
        </p:txBody>
      </p:sp>
      <p:sp>
        <p:nvSpPr>
          <p:cNvPr id="10" name="TextBox 9">
            <a:extLst>
              <a:ext uri="{FF2B5EF4-FFF2-40B4-BE49-F238E27FC236}">
                <a16:creationId xmlns:a16="http://schemas.microsoft.com/office/drawing/2014/main" id="{16A14FB7-0D52-5E7A-C343-6379563F5ACC}"/>
              </a:ext>
            </a:extLst>
          </p:cNvPr>
          <p:cNvSpPr txBox="1"/>
          <p:nvPr/>
        </p:nvSpPr>
        <p:spPr>
          <a:xfrm>
            <a:off x="2342927" y="2225407"/>
            <a:ext cx="3422167" cy="4262705"/>
          </a:xfrm>
          <a:prstGeom prst="rect">
            <a:avLst/>
          </a:prstGeom>
          <a:noFill/>
        </p:spPr>
        <p:txBody>
          <a:bodyPr wrap="square">
            <a:spAutoFit/>
          </a:bodyPr>
          <a:lstStyle/>
          <a:p>
            <a:pPr>
              <a:spcAft>
                <a:spcPts val="600"/>
              </a:spcAft>
              <a:buClr>
                <a:srgbClr val="F0B85D"/>
              </a:buClr>
            </a:pPr>
            <a:r>
              <a:rPr lang="en-US" sz="1800" b="1" dirty="0">
                <a:latin typeface="Aptos" panose="020B0004020202020204" pitchFamily="34" charset="0"/>
                <a:cs typeface="Aparajita" panose="020B0502040204020203" pitchFamily="18" charset="0"/>
              </a:rPr>
              <a:t>We are looking for </a:t>
            </a:r>
          </a:p>
          <a:p>
            <a:pPr marL="342900" indent="-182880">
              <a:spcAft>
                <a:spcPts val="600"/>
              </a:spcAft>
              <a:buClr>
                <a:srgbClr val="F0B85D"/>
              </a:buClr>
              <a:buFont typeface="Wingdings 2" pitchFamily="18" charset="2"/>
              <a:buChar char=""/>
            </a:pPr>
            <a:r>
              <a:rPr lang="en-US" sz="1800" b="1" dirty="0">
                <a:latin typeface="Aptos" panose="020B0004020202020204" pitchFamily="34" charset="0"/>
                <a:cs typeface="Aparajita" panose="020B0502040204020203" pitchFamily="18" charset="0"/>
              </a:rPr>
              <a:t>Stall holders </a:t>
            </a:r>
          </a:p>
          <a:p>
            <a:pPr marL="342900" indent="-182880">
              <a:spcAft>
                <a:spcPts val="600"/>
              </a:spcAft>
              <a:buClr>
                <a:srgbClr val="F0B85D"/>
              </a:buClr>
              <a:buFont typeface="Wingdings 2" pitchFamily="18" charset="2"/>
              <a:buChar char=""/>
            </a:pPr>
            <a:r>
              <a:rPr lang="en-US" b="1" dirty="0">
                <a:latin typeface="Aptos" panose="020B0004020202020204" pitchFamily="34" charset="0"/>
                <a:cs typeface="Aparajita" panose="020B0502040204020203" pitchFamily="18" charset="0"/>
              </a:rPr>
              <a:t>Sustainable fashion</a:t>
            </a:r>
          </a:p>
          <a:p>
            <a:pPr marL="342900" indent="-182880">
              <a:spcAft>
                <a:spcPts val="600"/>
              </a:spcAft>
              <a:buClr>
                <a:srgbClr val="F0B85D"/>
              </a:buClr>
              <a:buFont typeface="Wingdings 2" pitchFamily="18" charset="2"/>
              <a:buChar char=""/>
            </a:pPr>
            <a:r>
              <a:rPr lang="en-US" sz="1800" b="1" dirty="0">
                <a:latin typeface="Aptos" panose="020B0004020202020204" pitchFamily="34" charset="0"/>
                <a:cs typeface="Aparajita" panose="020B0502040204020203" pitchFamily="18" charset="0"/>
              </a:rPr>
              <a:t>Vintage Games </a:t>
            </a:r>
          </a:p>
          <a:p>
            <a:pPr marL="342900" indent="-182880">
              <a:spcAft>
                <a:spcPts val="600"/>
              </a:spcAft>
              <a:buClr>
                <a:srgbClr val="F0B85D"/>
              </a:buClr>
              <a:buFont typeface="Wingdings 2" pitchFamily="18" charset="2"/>
              <a:buChar char=""/>
            </a:pPr>
            <a:r>
              <a:rPr lang="en-US" sz="1800" b="1" dirty="0">
                <a:latin typeface="Aptos" panose="020B0004020202020204" pitchFamily="34" charset="0"/>
                <a:cs typeface="Aparajita" panose="020B0502040204020203" pitchFamily="18" charset="0"/>
              </a:rPr>
              <a:t>Buskers</a:t>
            </a:r>
          </a:p>
          <a:p>
            <a:pPr marL="342900" indent="-182880">
              <a:spcAft>
                <a:spcPts val="600"/>
              </a:spcAft>
              <a:buClr>
                <a:srgbClr val="F0B85D"/>
              </a:buClr>
              <a:buFont typeface="Wingdings 2" pitchFamily="18" charset="2"/>
              <a:buChar char=""/>
            </a:pPr>
            <a:r>
              <a:rPr lang="en-US" b="1" dirty="0">
                <a:latin typeface="Aptos" panose="020B0004020202020204" pitchFamily="34" charset="0"/>
                <a:cs typeface="Aparajita" panose="020B0502040204020203" pitchFamily="18" charset="0"/>
              </a:rPr>
              <a:t>Swap shops</a:t>
            </a:r>
          </a:p>
          <a:p>
            <a:pPr marL="342900" indent="-182880">
              <a:spcAft>
                <a:spcPts val="600"/>
              </a:spcAft>
              <a:buClr>
                <a:srgbClr val="F0B85D"/>
              </a:buClr>
              <a:buFont typeface="Wingdings 2" pitchFamily="18" charset="2"/>
              <a:buChar char=""/>
            </a:pPr>
            <a:r>
              <a:rPr lang="en-US" b="1" dirty="0">
                <a:latin typeface="Aptos" panose="020B0004020202020204" pitchFamily="34" charset="0"/>
                <a:cs typeface="Aparajita" panose="020B0502040204020203" pitchFamily="18" charset="0"/>
              </a:rPr>
              <a:t>Vintage photo booth</a:t>
            </a:r>
          </a:p>
          <a:p>
            <a:pPr marL="342900" indent="-182880">
              <a:spcAft>
                <a:spcPts val="600"/>
              </a:spcAft>
              <a:buClr>
                <a:srgbClr val="F0B85D"/>
              </a:buClr>
              <a:buFont typeface="Wingdings 2" pitchFamily="18" charset="2"/>
              <a:buChar char=""/>
            </a:pPr>
            <a:r>
              <a:rPr lang="en-US" sz="1800" b="1" dirty="0">
                <a:latin typeface="Aptos" panose="020B0004020202020204" pitchFamily="34" charset="0"/>
                <a:cs typeface="Aparajita" panose="020B0502040204020203" pitchFamily="18" charset="0"/>
              </a:rPr>
              <a:t>Dance workshops</a:t>
            </a:r>
          </a:p>
          <a:p>
            <a:pPr marL="342900" indent="-182880">
              <a:spcAft>
                <a:spcPts val="600"/>
              </a:spcAft>
              <a:buClr>
                <a:srgbClr val="F0B85D"/>
              </a:buClr>
              <a:buFont typeface="Wingdings 2" pitchFamily="18" charset="2"/>
              <a:buChar char=""/>
            </a:pPr>
            <a:r>
              <a:rPr lang="en-US" b="1" dirty="0">
                <a:latin typeface="Aptos" panose="020B0004020202020204" pitchFamily="34" charset="0"/>
                <a:cs typeface="Aparajita" panose="020B0502040204020203" pitchFamily="18" charset="0"/>
              </a:rPr>
              <a:t>Music through the ages</a:t>
            </a:r>
          </a:p>
          <a:p>
            <a:pPr marL="342900" indent="-182880">
              <a:spcAft>
                <a:spcPts val="600"/>
              </a:spcAft>
              <a:buClr>
                <a:srgbClr val="F0B85D"/>
              </a:buClr>
              <a:buFont typeface="Wingdings 2" pitchFamily="18" charset="2"/>
              <a:buChar char=""/>
            </a:pPr>
            <a:r>
              <a:rPr lang="en-US" sz="1800" b="1" dirty="0">
                <a:latin typeface="Aptos" panose="020B0004020202020204" pitchFamily="34" charset="0"/>
                <a:cs typeface="Aparajita" panose="020B0502040204020203" pitchFamily="18" charset="0"/>
              </a:rPr>
              <a:t>Anti</a:t>
            </a:r>
            <a:r>
              <a:rPr lang="en-US" b="1" dirty="0">
                <a:latin typeface="Aptos" panose="020B0004020202020204" pitchFamily="34" charset="0"/>
                <a:cs typeface="Aparajita" panose="020B0502040204020203" pitchFamily="18" charset="0"/>
              </a:rPr>
              <a:t>ques</a:t>
            </a:r>
          </a:p>
          <a:p>
            <a:pPr marL="342900" indent="-182880">
              <a:spcAft>
                <a:spcPts val="600"/>
              </a:spcAft>
              <a:buClr>
                <a:srgbClr val="F0B85D"/>
              </a:buClr>
              <a:buFont typeface="Wingdings 2" pitchFamily="18" charset="2"/>
              <a:buChar char=""/>
            </a:pPr>
            <a:r>
              <a:rPr lang="en-US" sz="1800" b="1" dirty="0">
                <a:latin typeface="Aptos" panose="020B0004020202020204" pitchFamily="34" charset="0"/>
                <a:cs typeface="Aparajita" panose="020B0502040204020203" pitchFamily="18" charset="0"/>
              </a:rPr>
              <a:t>Vintage and retro food</a:t>
            </a:r>
          </a:p>
          <a:p>
            <a:pPr indent="-182880">
              <a:spcAft>
                <a:spcPts val="600"/>
              </a:spcAft>
              <a:buClr>
                <a:srgbClr val="F0B85D"/>
              </a:buClr>
              <a:buFont typeface="Wingdings 2" pitchFamily="18" charset="2"/>
              <a:buChar char=""/>
            </a:pPr>
            <a:endParaRPr lang="en-US" sz="1800" b="1" dirty="0">
              <a:latin typeface="Aptos Narrow" panose="020B0004020202020204" pitchFamily="34" charset="0"/>
              <a:ea typeface="+mn-ea"/>
              <a:cs typeface="+mn-cs"/>
            </a:endParaRPr>
          </a:p>
        </p:txBody>
      </p:sp>
      <p:sp>
        <p:nvSpPr>
          <p:cNvPr id="12" name="TextBox 11">
            <a:extLst>
              <a:ext uri="{FF2B5EF4-FFF2-40B4-BE49-F238E27FC236}">
                <a16:creationId xmlns:a16="http://schemas.microsoft.com/office/drawing/2014/main" id="{6250DE08-1AC2-F249-4FE3-A80B74CA3C46}"/>
              </a:ext>
            </a:extLst>
          </p:cNvPr>
          <p:cNvSpPr txBox="1"/>
          <p:nvPr/>
        </p:nvSpPr>
        <p:spPr>
          <a:xfrm>
            <a:off x="6764357" y="3616931"/>
            <a:ext cx="4363670" cy="2308324"/>
          </a:xfrm>
          <a:prstGeom prst="rect">
            <a:avLst/>
          </a:prstGeom>
          <a:noFill/>
        </p:spPr>
        <p:txBody>
          <a:bodyPr wrap="square" lIns="91440" tIns="45720" rIns="91440" bIns="45720" anchor="t">
            <a:spAutoFit/>
          </a:bodyPr>
          <a:lstStyle/>
          <a:p>
            <a:pPr>
              <a:spcAft>
                <a:spcPts val="600"/>
              </a:spcAft>
              <a:buClr>
                <a:srgbClr val="F0B85D"/>
              </a:buClr>
            </a:pPr>
            <a:r>
              <a:rPr lang="en-US" dirty="0">
                <a:latin typeface="Aptos"/>
              </a:rPr>
              <a:t>If you want to get involved, or for more information on Gloucester Goes Retro, please contact the team at </a:t>
            </a:r>
            <a:r>
              <a:rPr lang="en-US" dirty="0">
                <a:latin typeface="Aptos"/>
                <a:hlinkClick r:id="rId3"/>
              </a:rPr>
              <a:t>City.Events@gloucester.gov.uk</a:t>
            </a:r>
            <a:r>
              <a:rPr lang="en-US" dirty="0">
                <a:latin typeface="Aptos"/>
              </a:rPr>
              <a:t>, phone +441452 396779 or come to a drop in session and chat to the Together Gloucester Team, taking place Tuesdays in July.</a:t>
            </a:r>
            <a:endParaRPr lang="en-US" sz="1800" dirty="0">
              <a:latin typeface="Aptos"/>
            </a:endParaRPr>
          </a:p>
        </p:txBody>
      </p:sp>
    </p:spTree>
    <p:extLst>
      <p:ext uri="{BB962C8B-B14F-4D97-AF65-F5344CB8AC3E}">
        <p14:creationId xmlns:p14="http://schemas.microsoft.com/office/powerpoint/2010/main" val="3223523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A0D66B8CB32046B7D4666ACE8DB11C" ma:contentTypeVersion="18" ma:contentTypeDescription="Create a new document." ma:contentTypeScope="" ma:versionID="a2287419ec2b8345a3ddfdcac4572c81">
  <xsd:schema xmlns:xsd="http://www.w3.org/2001/XMLSchema" xmlns:xs="http://www.w3.org/2001/XMLSchema" xmlns:p="http://schemas.microsoft.com/office/2006/metadata/properties" xmlns:ns2="956a1d40-a05e-4109-b943-d1dec624c425" xmlns:ns3="04e9601c-fd24-4d9d-9bb4-4d162293219e" targetNamespace="http://schemas.microsoft.com/office/2006/metadata/properties" ma:root="true" ma:fieldsID="a8a115cadf9ce474e792e7e46d0bf555" ns2:_="" ns3:_="">
    <xsd:import namespace="956a1d40-a05e-4109-b943-d1dec624c425"/>
    <xsd:import namespace="04e9601c-fd24-4d9d-9bb4-4d16229321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6a1d40-a05e-4109-b943-d1dec624c4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30cfa8c-fda9-44ff-8cb8-ddde6e729cc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e9601c-fd24-4d9d-9bb4-4d162293219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072717f-ea73-41e9-bcd4-2fe78274a947}" ma:internalName="TaxCatchAll" ma:showField="CatchAllData" ma:web="04e9601c-fd24-4d9d-9bb4-4d16229321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56a1d40-a05e-4109-b943-d1dec624c425">
      <Terms xmlns="http://schemas.microsoft.com/office/infopath/2007/PartnerControls"/>
    </lcf76f155ced4ddcb4097134ff3c332f>
    <TaxCatchAll xmlns="04e9601c-fd24-4d9d-9bb4-4d162293219e" xsi:nil="true"/>
  </documentManagement>
</p:properties>
</file>

<file path=customXml/itemProps1.xml><?xml version="1.0" encoding="utf-8"?>
<ds:datastoreItem xmlns:ds="http://schemas.openxmlformats.org/officeDocument/2006/customXml" ds:itemID="{29EF788F-997D-4095-9D0F-8154F63C7A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6a1d40-a05e-4109-b943-d1dec624c425"/>
    <ds:schemaRef ds:uri="04e9601c-fd24-4d9d-9bb4-4d16229321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603117-0433-4360-8756-C5D699F31A48}">
  <ds:schemaRefs>
    <ds:schemaRef ds:uri="http://schemas.microsoft.com/sharepoint/v3/contenttype/forms"/>
  </ds:schemaRefs>
</ds:datastoreItem>
</file>

<file path=customXml/itemProps3.xml><?xml version="1.0" encoding="utf-8"?>
<ds:datastoreItem xmlns:ds="http://schemas.openxmlformats.org/officeDocument/2006/customXml" ds:itemID="{D4FC5066-0D78-4276-AFFA-CF10EAFF60B6}">
  <ds:schemaRefs>
    <ds:schemaRef ds:uri="http://schemas.openxmlformats.org/package/2006/metadata/core-properties"/>
    <ds:schemaRef ds:uri="http://schemas.microsoft.com/office/2006/metadata/properties"/>
    <ds:schemaRef ds:uri="9ba0e7b1-e874-4919-b45a-7647c0f43f95"/>
    <ds:schemaRef ds:uri="http://purl.org/dc/elements/1.1/"/>
    <ds:schemaRef ds:uri="http://schemas.microsoft.com/office/infopath/2007/PartnerControls"/>
    <ds:schemaRef ds:uri="http://purl.org/dc/terms/"/>
    <ds:schemaRef ds:uri="http://schemas.microsoft.com/office/2006/documentManagement/types"/>
    <ds:schemaRef ds:uri="bb91ad0a-0b36-4a38-961f-69481337839c"/>
    <ds:schemaRef ds:uri="http://www.w3.org/XML/1998/namespace"/>
    <ds:schemaRef ds:uri="http://purl.org/dc/dcmitype/"/>
    <ds:schemaRef ds:uri="956a1d40-a05e-4109-b943-d1dec624c425"/>
    <ds:schemaRef ds:uri="04e9601c-fd24-4d9d-9bb4-4d162293219e"/>
  </ds:schemaRefs>
</ds:datastoreItem>
</file>

<file path=docProps/app.xml><?xml version="1.0" encoding="utf-8"?>
<Properties xmlns="http://schemas.openxmlformats.org/officeDocument/2006/extended-properties" xmlns:vt="http://schemas.openxmlformats.org/officeDocument/2006/docPropsVTypes">
  <Template/>
  <TotalTime>22802</TotalTime>
  <Words>1954</Words>
  <Application>Microsoft Office PowerPoint</Application>
  <PresentationFormat>Widescreen</PresentationFormat>
  <Paragraphs>241</Paragraphs>
  <Slides>18</Slides>
  <Notes>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Community Square</vt:lpstr>
      <vt:lpstr>Community Square</vt:lpstr>
      <vt:lpstr>Twilight Square</vt:lpstr>
      <vt:lpstr>Exhibition Square</vt:lpstr>
      <vt:lpstr>Performance Square</vt:lpstr>
      <vt:lpstr>Session Square</vt:lpstr>
      <vt:lpstr>Gloucester Goes Retro</vt:lpstr>
      <vt:lpstr>Lanterns and Light Switch On</vt:lpstr>
      <vt:lpstr>How to apply</vt:lpstr>
      <vt:lpstr>PowerPoint Presentation</vt:lpstr>
      <vt:lpstr>PowerPoint Presentation</vt:lpstr>
      <vt:lpstr>PowerPoint Presentation</vt:lpstr>
      <vt:lpstr>PowerPoint Presentation</vt:lpstr>
      <vt:lpstr>PowerPoint Presentation</vt:lpstr>
      <vt:lpstr>Budget Tips</vt:lpstr>
      <vt:lpstr>Partners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Creative Projects Fund</dc:title>
  <dc:creator>Natalie Simpson</dc:creator>
  <cp:lastModifiedBy>Ann-Marie Leighton</cp:lastModifiedBy>
  <cp:revision>1565</cp:revision>
  <cp:lastPrinted>2024-06-24T17:19:53Z</cp:lastPrinted>
  <dcterms:created xsi:type="dcterms:W3CDTF">2024-04-11T09:43:24Z</dcterms:created>
  <dcterms:modified xsi:type="dcterms:W3CDTF">2024-07-04T13:23:36Z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0x0101009EA0D66B8CB32046B7D4666ACE8DB11C</vt:lpwstr>
  </property>
  <property fmtid="{D5CDD505-2E9C-101B-9397-08002B2CF9AE}" pid="3" name="MediaServiceImageTags">
    <vt:lpwstr/>
  </property>
</Properties>
</file>